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85" r:id="rId2"/>
    <p:sldMasterId id="2147483690" r:id="rId3"/>
  </p:sldMasterIdLst>
  <p:notesMasterIdLst>
    <p:notesMasterId r:id="rId32"/>
  </p:notesMasterIdLst>
  <p:sldIdLst>
    <p:sldId id="256" r:id="rId4"/>
    <p:sldId id="307" r:id="rId5"/>
    <p:sldId id="257" r:id="rId6"/>
    <p:sldId id="304" r:id="rId7"/>
    <p:sldId id="310" r:id="rId8"/>
    <p:sldId id="308" r:id="rId9"/>
    <p:sldId id="305" r:id="rId10"/>
    <p:sldId id="311" r:id="rId11"/>
    <p:sldId id="306" r:id="rId12"/>
    <p:sldId id="313" r:id="rId13"/>
    <p:sldId id="320" r:id="rId14"/>
    <p:sldId id="317" r:id="rId15"/>
    <p:sldId id="318" r:id="rId16"/>
    <p:sldId id="321" r:id="rId17"/>
    <p:sldId id="322" r:id="rId18"/>
    <p:sldId id="315" r:id="rId19"/>
    <p:sldId id="319" r:id="rId20"/>
    <p:sldId id="324" r:id="rId21"/>
    <p:sldId id="323" r:id="rId22"/>
    <p:sldId id="325" r:id="rId23"/>
    <p:sldId id="326" r:id="rId24"/>
    <p:sldId id="327" r:id="rId25"/>
    <p:sldId id="328" r:id="rId26"/>
    <p:sldId id="329" r:id="rId27"/>
    <p:sldId id="330" r:id="rId28"/>
    <p:sldId id="303" r:id="rId29"/>
    <p:sldId id="331" r:id="rId30"/>
    <p:sldId id="309" r:id="rId31"/>
  </p:sldIdLst>
  <p:sldSz cx="10691813" cy="7559675"/>
  <p:notesSz cx="7772400" cy="10058400"/>
  <p:defaultTextStyle>
    <a:defPPr>
      <a:defRPr lang="en-GB"/>
    </a:defPPr>
    <a:lvl1pPr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1pPr>
    <a:lvl2pPr marL="742950" indent="-285750"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2pPr>
    <a:lvl3pPr marL="1143000" indent="-228600"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3pPr>
    <a:lvl4pPr marL="1600200" indent="-228600"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4pPr>
    <a:lvl5pPr marL="2057400" indent="-228600"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177A7"/>
    <a:srgbClr val="878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95"/>
    <p:restoredTop sz="94650"/>
  </p:normalViewPr>
  <p:slideViewPr>
    <p:cSldViewPr>
      <p:cViewPr varScale="1">
        <p:scale>
          <a:sx n="144" d="100"/>
          <a:sy n="144" d="100"/>
        </p:scale>
        <p:origin x="216" y="48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0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4099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8140380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259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003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 dirty="0" err="1" smtClean="0">
                <a:cs typeface="+mn-cs"/>
              </a:rPr>
              <a:t>Fonction</a:t>
            </a:r>
            <a:r>
              <a:rPr lang="en-US" sz="2400" baseline="0" dirty="0" smtClean="0">
                <a:cs typeface="+mn-cs"/>
              </a:rPr>
              <a:t> </a:t>
            </a:r>
            <a:r>
              <a:rPr lang="en-US" sz="2400" baseline="0" dirty="0" err="1" smtClean="0">
                <a:cs typeface="+mn-cs"/>
              </a:rPr>
              <a:t>utilisée</a:t>
            </a:r>
            <a:r>
              <a:rPr lang="en-US" sz="2400" baseline="0" dirty="0" smtClean="0">
                <a:cs typeface="+mn-cs"/>
              </a:rPr>
              <a:t> </a:t>
            </a:r>
            <a:r>
              <a:rPr lang="en-US" sz="2400" baseline="0" dirty="0" err="1" smtClean="0">
                <a:cs typeface="+mn-cs"/>
              </a:rPr>
              <a:t>dans</a:t>
            </a:r>
            <a:r>
              <a:rPr lang="en-US" sz="2400" baseline="0" dirty="0" smtClean="0">
                <a:cs typeface="+mn-cs"/>
              </a:rPr>
              <a:t> </a:t>
            </a:r>
            <a:r>
              <a:rPr lang="en-US" sz="2400" baseline="0" dirty="0" err="1" smtClean="0">
                <a:cs typeface="+mn-cs"/>
              </a:rPr>
              <a:t>une</a:t>
            </a:r>
            <a:r>
              <a:rPr lang="en-US" sz="2400" baseline="0" dirty="0" smtClean="0">
                <a:cs typeface="+mn-cs"/>
              </a:rPr>
              <a:t> </a:t>
            </a:r>
            <a:r>
              <a:rPr lang="en-US" sz="2400" baseline="0" dirty="0" err="1" smtClean="0">
                <a:cs typeface="+mn-cs"/>
              </a:rPr>
              <a:t>requête</a:t>
            </a:r>
            <a:r>
              <a:rPr lang="en-US" sz="2400" baseline="0" dirty="0" smtClean="0">
                <a:cs typeface="+mn-cs"/>
              </a:rPr>
              <a:t> //, </a:t>
            </a:r>
            <a:r>
              <a:rPr lang="en-US" sz="2400" baseline="0" dirty="0" err="1" smtClean="0">
                <a:cs typeface="+mn-cs"/>
              </a:rPr>
              <a:t>contenant</a:t>
            </a:r>
            <a:r>
              <a:rPr lang="en-US" sz="2400" baseline="0" dirty="0" smtClean="0">
                <a:cs typeface="+mn-cs"/>
              </a:rPr>
              <a:t> </a:t>
            </a:r>
            <a:r>
              <a:rPr lang="en-US" sz="2400" baseline="0" dirty="0" err="1" smtClean="0">
                <a:cs typeface="+mn-cs"/>
              </a:rPr>
              <a:t>elle</a:t>
            </a:r>
            <a:r>
              <a:rPr lang="en-US" sz="2400" baseline="0" dirty="0" smtClean="0">
                <a:cs typeface="+mn-cs"/>
              </a:rPr>
              <a:t>-meme </a:t>
            </a:r>
            <a:r>
              <a:rPr lang="en-US" sz="2400" baseline="0" dirty="0" err="1" smtClean="0">
                <a:cs typeface="+mn-cs"/>
              </a:rPr>
              <a:t>une</a:t>
            </a:r>
            <a:r>
              <a:rPr lang="en-US" sz="2400" baseline="0" dirty="0" smtClean="0">
                <a:cs typeface="+mn-cs"/>
              </a:rPr>
              <a:t> </a:t>
            </a:r>
            <a:r>
              <a:rPr lang="en-US" sz="2400" baseline="0" dirty="0" err="1" smtClean="0">
                <a:cs typeface="+mn-cs"/>
              </a:rPr>
              <a:t>requête</a:t>
            </a:r>
            <a:r>
              <a:rPr lang="en-US" sz="2400" baseline="0" dirty="0" smtClean="0">
                <a:cs typeface="+mn-cs"/>
              </a:rPr>
              <a:t> </a:t>
            </a:r>
            <a:r>
              <a:rPr lang="en-US" sz="2400" baseline="0" dirty="0" err="1" smtClean="0">
                <a:cs typeface="+mn-cs"/>
              </a:rPr>
              <a:t>parallelisable</a:t>
            </a:r>
            <a:endParaRPr lang="en-US" sz="2400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729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84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168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838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758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946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368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052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52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851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97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250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936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373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317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078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207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279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8765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985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631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364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83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456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973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709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74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688" y="2347913"/>
            <a:ext cx="9088437" cy="1620837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3375" y="4283075"/>
            <a:ext cx="7485063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42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7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70800" y="0"/>
            <a:ext cx="2555875" cy="7159625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7518400" cy="7159625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1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09625" y="2927350"/>
            <a:ext cx="8569325" cy="996950"/>
          </a:xfrm>
          <a:prstGeom prst="roundRect">
            <a:avLst/>
          </a:prstGeom>
          <a:gradFill flip="none" rotWithShape="1">
            <a:gsLst>
              <a:gs pos="41000">
                <a:schemeClr val="bg1"/>
              </a:gs>
              <a:gs pos="100000">
                <a:srgbClr val="E7E8E9"/>
              </a:gs>
            </a:gsLst>
            <a:lin ang="5400000" scaled="0"/>
            <a:tileRect/>
          </a:gradFill>
          <a:ln cap="rnd">
            <a:solidFill>
              <a:schemeClr val="bg1">
                <a:lumMod val="85000"/>
              </a:schemeClr>
            </a:solidFill>
          </a:ln>
          <a:effectLst>
            <a:outerShdw blurRad="41275" dist="38100" dir="2700000" sx="99000" sy="99000" algn="tl" rotWithShape="0">
              <a:schemeClr val="tx1">
                <a:lumMod val="50000"/>
                <a:lumOff val="50000"/>
                <a:alpha val="43000"/>
              </a:scheme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3600" b="1" dirty="0">
                <a:solidFill>
                  <a:srgbClr val="5B7A9F"/>
                </a:solidFill>
                <a:latin typeface="+mj-lt"/>
                <a:ea typeface="+mj-ea"/>
                <a:cs typeface="+mj-cs"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466" y="4656161"/>
            <a:ext cx="7485063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72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888" y="3419475"/>
            <a:ext cx="8132762" cy="712788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78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888" y="3419475"/>
            <a:ext cx="8132762" cy="712788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79613" y="4246563"/>
            <a:ext cx="3841750" cy="39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3763" y="4246563"/>
            <a:ext cx="3843337" cy="39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06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7988" y="3246438"/>
            <a:ext cx="8399462" cy="712787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71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688" y="2347913"/>
            <a:ext cx="9088437" cy="1620837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3375" y="4283075"/>
            <a:ext cx="7485063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91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554" y="319088"/>
            <a:ext cx="8257530" cy="652437"/>
          </a:xfrm>
          <a:prstGeom prst="rect">
            <a:avLst/>
          </a:prstGeom>
        </p:spPr>
        <p:txBody>
          <a:bodyPr/>
          <a:lstStyle>
            <a:lvl1pPr marL="365760" algn="l">
              <a:defRPr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775" y="1547985"/>
            <a:ext cx="10188575" cy="5760244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551D6-9B72-8049-8BDD-889AB351A62A}" type="datetimeFigureOut">
              <a:rPr lang="en-US"/>
              <a:pPr>
                <a:defRPr/>
              </a:pPr>
              <a:t>9/17/16</a:t>
            </a:fld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C72663-BA60-8C45-81B7-48B1C45410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83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546" y="391096"/>
            <a:ext cx="8257530" cy="652437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1775" y="1573038"/>
            <a:ext cx="5018088" cy="5591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2263" y="1573038"/>
            <a:ext cx="5018087" cy="5591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CEC648-BBE5-3142-A658-4A54643A58F9}" type="datetimeFigureOut">
              <a:rPr lang="en-US"/>
              <a:pPr>
                <a:defRPr/>
              </a:pPr>
              <a:t>9/17/16</a:t>
            </a:fld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39F9E-47D4-2946-AC1D-8C9727C1B5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9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546" y="452958"/>
            <a:ext cx="8051279" cy="66258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988" y="1692275"/>
            <a:ext cx="472440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988" y="2397125"/>
            <a:ext cx="472440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30838" y="1692275"/>
            <a:ext cx="4725987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0838" y="2397125"/>
            <a:ext cx="4725987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636A0-1694-8240-A7D9-248C17152730}" type="datetimeFigureOut">
              <a:rPr lang="en-US"/>
              <a:pPr>
                <a:defRPr/>
              </a:pPr>
              <a:t>9/17/16</a:t>
            </a:fld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2F757C-262D-8641-B3A7-DBA0DFC854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7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87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554" y="319087"/>
            <a:ext cx="8257530" cy="72444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A239F-55D7-6145-80C8-03253263D4B7}" type="datetimeFigureOut">
              <a:rPr lang="en-US"/>
              <a:pPr>
                <a:defRPr/>
              </a:pPr>
              <a:t>9/17/16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42437-A88B-9740-84E3-B89DCF5E1B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293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88" y="1187549"/>
            <a:ext cx="3517900" cy="127952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9888" y="1216669"/>
            <a:ext cx="5976937" cy="60195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988" y="2555701"/>
            <a:ext cx="3517900" cy="470188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39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550" y="4857750"/>
            <a:ext cx="90884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550" y="3203575"/>
            <a:ext cx="90884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843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638" y="1768475"/>
            <a:ext cx="4962525" cy="5391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62563" y="1768475"/>
            <a:ext cx="4964112" cy="5391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00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1837" cy="1258887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988" y="1692275"/>
            <a:ext cx="472440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988" y="2397125"/>
            <a:ext cx="472440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30838" y="1692275"/>
            <a:ext cx="4725987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0838" y="2397125"/>
            <a:ext cx="4725987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27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9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909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88" y="301625"/>
            <a:ext cx="35179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9888" y="301625"/>
            <a:ext cx="5976937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988" y="1581150"/>
            <a:ext cx="35179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740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00" y="5291138"/>
            <a:ext cx="6415088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5500" y="674688"/>
            <a:ext cx="6415088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5500" y="5916613"/>
            <a:ext cx="6415088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013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theme" Target="../theme/theme3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693275" cy="6921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he title text format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7638" y="1768475"/>
            <a:ext cx="10079037" cy="53911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8063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ctr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DejaVu Sans" charset="0"/>
          <a:ea typeface="ＭＳ Ｐゴシック" charset="0"/>
          <a:cs typeface="DejaVu Sans" charset="0"/>
        </a:defRPr>
      </a:lvl2pPr>
      <a:lvl3pPr algn="ctr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DejaVu Sans" charset="0"/>
          <a:ea typeface="ＭＳ Ｐゴシック" charset="0"/>
          <a:cs typeface="DejaVu Sans" charset="0"/>
        </a:defRPr>
      </a:lvl3pPr>
      <a:lvl4pPr algn="ctr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DejaVu Sans" charset="0"/>
          <a:ea typeface="ＭＳ Ｐゴシック" charset="0"/>
          <a:cs typeface="DejaVu Sans" charset="0"/>
        </a:defRPr>
      </a:lvl4pPr>
      <a:lvl5pPr algn="ctr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DejaVu Sans" charset="0"/>
          <a:ea typeface="ＭＳ Ｐゴシック" charset="0"/>
          <a:cs typeface="DejaVu Sans" charset="0"/>
        </a:defRPr>
      </a:lvl5pPr>
      <a:lvl6pPr marL="2514600" indent="-228600" algn="ctr" defTabSz="449263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DejaVu Sans" charset="0"/>
          <a:ea typeface="ＭＳ Ｐゴシック" charset="0"/>
          <a:cs typeface="DejaVu Sans" charset="0"/>
        </a:defRPr>
      </a:lvl6pPr>
      <a:lvl7pPr marL="2971800" indent="-228600" algn="ctr" defTabSz="449263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DejaVu Sans" charset="0"/>
          <a:ea typeface="ＭＳ Ｐゴシック" charset="0"/>
          <a:cs typeface="DejaVu Sans" charset="0"/>
        </a:defRPr>
      </a:lvl7pPr>
      <a:lvl8pPr marL="3429000" indent="-228600" algn="ctr" defTabSz="449263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DejaVu Sans" charset="0"/>
          <a:ea typeface="ＭＳ Ｐゴシック" charset="0"/>
          <a:cs typeface="DejaVu Sans" charset="0"/>
        </a:defRPr>
      </a:lvl8pPr>
      <a:lvl9pPr marL="3886200" indent="-228600" algn="ctr" defTabSz="449263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DejaVu Sans" charset="0"/>
          <a:ea typeface="ＭＳ Ｐゴシック" charset="0"/>
          <a:cs typeface="DejaVu Sans" charset="0"/>
        </a:defRPr>
      </a:lvl9pPr>
    </p:titleStyle>
    <p:bodyStyle>
      <a:lvl1pPr marL="342900" indent="-342900" algn="l" defTabSz="449263" rtl="0" eaLnBrk="0" fontAlgn="base" hangingPunct="0">
        <a:lnSpc>
          <a:spcPct val="98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8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8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8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8763" y="4897438"/>
            <a:ext cx="7327900" cy="3952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outline text format</a:t>
            </a:r>
          </a:p>
        </p:txBody>
      </p:sp>
      <p:sp>
        <p:nvSpPr>
          <p:cNvPr id="3" name="Rounded Rectangle 1"/>
          <p:cNvSpPr>
            <a:spLocks noChangeArrowheads="1"/>
          </p:cNvSpPr>
          <p:nvPr/>
        </p:nvSpPr>
        <p:spPr bwMode="auto">
          <a:xfrm>
            <a:off x="39688" y="-36513"/>
            <a:ext cx="10602912" cy="7596188"/>
          </a:xfrm>
          <a:prstGeom prst="roundRect">
            <a:avLst>
              <a:gd name="adj" fmla="val 1852"/>
            </a:avLst>
          </a:prstGeom>
          <a:noFill/>
          <a:ln w="174625">
            <a:solidFill>
              <a:srgbClr val="5B799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3" name="TextBox 1"/>
          <p:cNvSpPr txBox="1">
            <a:spLocks noChangeArrowheads="1"/>
          </p:cNvSpPr>
          <p:nvPr/>
        </p:nvSpPr>
        <p:spPr bwMode="auto">
          <a:xfrm>
            <a:off x="233363" y="7164388"/>
            <a:ext cx="1728787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>
                <a:solidFill>
                  <a:srgbClr val="7F7F7F"/>
                </a:solidFill>
              </a:rPr>
              <a:t>Nicolas Ribot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3203575"/>
            <a:ext cx="8280400" cy="720725"/>
          </a:xfrm>
          <a:prstGeom prst="rect">
            <a:avLst/>
          </a:prstGeom>
          <a:gradFill flip="none" rotWithShape="1">
            <a:gsLst>
              <a:gs pos="41000">
                <a:schemeClr val="bg1"/>
              </a:gs>
              <a:gs pos="100000">
                <a:srgbClr val="E7E8E9"/>
              </a:gs>
            </a:gsLst>
            <a:lin ang="5400000" scaled="0"/>
            <a:tileRect/>
          </a:gradFill>
          <a:ln cap="rnd">
            <a:solidFill>
              <a:schemeClr val="bg1">
                <a:lumMod val="85000"/>
              </a:schemeClr>
            </a:solidFill>
          </a:ln>
          <a:effectLst>
            <a:outerShdw blurRad="41275" dist="38100" dir="2700000" sx="99000" sy="99000" algn="tl" rotWithShape="0">
              <a:schemeClr val="tx1">
                <a:lumMod val="50000"/>
                <a:lumOff val="50000"/>
                <a:alpha val="43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Click to edit Master title style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842" y="130669"/>
            <a:ext cx="2011131" cy="2353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11" y="121396"/>
            <a:ext cx="2080602" cy="2434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631" y="124487"/>
            <a:ext cx="2141881" cy="25060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584" y="127578"/>
            <a:ext cx="2259954" cy="26441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27" y="130669"/>
            <a:ext cx="2380403" cy="27850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07" r:id="rId2"/>
    <p:sldLayoutId id="2147483808" r:id="rId3"/>
    <p:sldLayoutId id="2147483809" r:id="rId4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lang="fr-FR" sz="3200" b="1" kern="1200">
          <a:solidFill>
            <a:srgbClr val="5B7A9F"/>
          </a:solidFill>
          <a:latin typeface="Verdana"/>
          <a:ea typeface="+mj-ea"/>
          <a:cs typeface="Verdana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5B7A9F"/>
          </a:solidFill>
          <a:latin typeface="Verdana" charset="0"/>
          <a:ea typeface="ＭＳ Ｐゴシック" charset="0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5B7A9F"/>
          </a:solidFill>
          <a:latin typeface="Verdana" charset="0"/>
          <a:ea typeface="ＭＳ Ｐゴシック" charset="0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5B7A9F"/>
          </a:solidFill>
          <a:latin typeface="Verdana" charset="0"/>
          <a:ea typeface="ＭＳ Ｐゴシック" charset="0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5B7A9F"/>
          </a:solidFill>
          <a:latin typeface="Verdana" charset="0"/>
          <a:ea typeface="ＭＳ Ｐゴシック" charset="0"/>
          <a:cs typeface="Arial Unicode MS" charset="0"/>
        </a:defRPr>
      </a:lvl5pPr>
      <a:lvl6pPr marL="2514600" indent="-228600" algn="l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 b="1">
          <a:solidFill>
            <a:srgbClr val="0099FF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l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 b="1">
          <a:solidFill>
            <a:srgbClr val="0099FF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l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 b="1">
          <a:solidFill>
            <a:srgbClr val="0099FF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l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 b="1">
          <a:solidFill>
            <a:srgbClr val="0099FF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ctr" defTabSz="449263" rtl="0" eaLnBrk="0" fontAlgn="base" hangingPunct="0">
        <a:lnSpc>
          <a:spcPct val="93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Verdana"/>
          <a:ea typeface="+mn-ea"/>
          <a:cs typeface="Verdana"/>
        </a:defRPr>
      </a:lvl1pPr>
      <a:lvl2pPr marL="742950" indent="-285750" algn="l" defTabSz="449263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1" fontAlgn="base" hangingPunct="1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1" fontAlgn="base" hangingPunct="1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1" fontAlgn="base" hangingPunct="1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1" fontAlgn="base" hangingPunct="1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0700" y="1476375"/>
            <a:ext cx="9755188" cy="56880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24695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9869488" y="7158038"/>
            <a:ext cx="8223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F870F27-E79C-CB48-B506-44AA52377AB4}" type="datetimeFigureOut">
              <a:rPr lang="en-US"/>
              <a:pPr>
                <a:defRPr/>
              </a:pPr>
              <a:t>9/17/16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7158038"/>
            <a:ext cx="449263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CBFEED4-E897-904B-82EB-2ED7C8787C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17463" y="0"/>
            <a:ext cx="10674350" cy="7559675"/>
          </a:xfrm>
          <a:prstGeom prst="rect">
            <a:avLst/>
          </a:prstGeom>
          <a:noFill/>
          <a:ln w="57150" cap="rnd">
            <a:solidFill>
              <a:srgbClr val="5B799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2249488" y="250825"/>
            <a:ext cx="8064500" cy="741363"/>
          </a:xfrm>
          <a:prstGeom prst="rect">
            <a:avLst/>
          </a:prstGeom>
          <a:gradFill flip="none" rotWithShape="1">
            <a:gsLst>
              <a:gs pos="41000">
                <a:schemeClr val="bg1"/>
              </a:gs>
              <a:gs pos="100000">
                <a:srgbClr val="E7E8E9"/>
              </a:gs>
            </a:gsLst>
            <a:lin ang="5400000" scaled="0"/>
            <a:tileRect/>
          </a:gradFill>
          <a:ln cap="rnd">
            <a:solidFill>
              <a:schemeClr val="bg1">
                <a:lumMod val="85000"/>
              </a:schemeClr>
            </a:solidFill>
          </a:ln>
          <a:effectLst>
            <a:outerShdw blurRad="41275" dist="38100" dir="2700000" sx="99000" sy="99000" algn="tl" rotWithShape="0">
              <a:schemeClr val="tx1">
                <a:lumMod val="50000"/>
                <a:lumOff val="50000"/>
                <a:alpha val="43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17" y="107429"/>
            <a:ext cx="556865" cy="6515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13" y="123231"/>
            <a:ext cx="576099" cy="6740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4" y="139698"/>
            <a:ext cx="652375" cy="763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65" y="169631"/>
            <a:ext cx="688336" cy="8053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81" y="198715"/>
            <a:ext cx="725024" cy="84827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0" r:id="rId2"/>
    <p:sldLayoutId id="2147483811" r:id="rId3"/>
    <p:sldLayoutId id="2147483812" r:id="rId4"/>
    <p:sldLayoutId id="2147483813" r:id="rId5"/>
    <p:sldLayoutId id="2147483816" r:id="rId6"/>
  </p:sldLayoutIdLst>
  <p:txStyles>
    <p:titleStyle>
      <a:lvl1pPr marL="182563" indent="-182563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lang="en-US" sz="3200" b="1" kern="1200" dirty="0">
          <a:solidFill>
            <a:srgbClr val="5B7A9F"/>
          </a:solidFill>
          <a:latin typeface="Verdana"/>
          <a:ea typeface="+mj-ea"/>
          <a:cs typeface="Verdana"/>
        </a:defRPr>
      </a:lvl1pPr>
      <a:lvl2pPr marL="182563" indent="-182563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5B7A9F"/>
          </a:solidFill>
          <a:latin typeface="Verdana" charset="0"/>
          <a:ea typeface="ＭＳ Ｐゴシック" charset="0"/>
          <a:cs typeface="Arial Unicode MS" charset="0"/>
        </a:defRPr>
      </a:lvl2pPr>
      <a:lvl3pPr marL="182563" indent="-182563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5B7A9F"/>
          </a:solidFill>
          <a:latin typeface="Verdana" charset="0"/>
          <a:ea typeface="ＭＳ Ｐゴシック" charset="0"/>
          <a:cs typeface="Arial Unicode MS" charset="0"/>
        </a:defRPr>
      </a:lvl3pPr>
      <a:lvl4pPr marL="182563" indent="-182563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5B7A9F"/>
          </a:solidFill>
          <a:latin typeface="Verdana" charset="0"/>
          <a:ea typeface="ＭＳ Ｐゴシック" charset="0"/>
          <a:cs typeface="Arial Unicode MS" charset="0"/>
        </a:defRPr>
      </a:lvl4pPr>
      <a:lvl5pPr marL="182563" indent="-182563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5B7A9F"/>
          </a:solidFill>
          <a:latin typeface="Verdana" charset="0"/>
          <a:ea typeface="ＭＳ Ｐゴシック" charset="0"/>
          <a:cs typeface="Arial Unicode MS" charset="0"/>
        </a:defRPr>
      </a:lvl5pPr>
      <a:lvl6pPr marL="2514600" indent="-228600" algn="l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 b="1">
          <a:solidFill>
            <a:srgbClr val="0099FF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l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 b="1">
          <a:solidFill>
            <a:srgbClr val="0099FF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l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 b="1">
          <a:solidFill>
            <a:srgbClr val="0099FF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l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 b="1">
          <a:solidFill>
            <a:srgbClr val="0099FF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ts val="600"/>
        </a:spcBef>
        <a:spcAft>
          <a:spcPct val="0"/>
        </a:spcAft>
        <a:buClr>
          <a:srgbClr val="5B7A9F"/>
        </a:buClr>
        <a:buSzPct val="123000"/>
        <a:buFont typeface="Arial" charset="0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457200" algn="l" defTabSz="449263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5B7A9F"/>
        </a:buClr>
        <a:buSzPct val="123000"/>
        <a:buFont typeface="Arial" charset="0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914400" algn="l" defTabSz="449263" rtl="0" eaLnBrk="0" fontAlgn="base" hangingPunct="0">
        <a:lnSpc>
          <a:spcPct val="93000"/>
        </a:lnSpc>
        <a:spcBef>
          <a:spcPts val="450"/>
        </a:spcBef>
        <a:spcAft>
          <a:spcPct val="0"/>
        </a:spcAft>
        <a:buClr>
          <a:srgbClr val="5B7A9F"/>
        </a:buClr>
        <a:buSzPct val="123000"/>
        <a:buFont typeface="Arial" charset="0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371600" algn="l" defTabSz="449263" rtl="0" eaLnBrk="0" fontAlgn="base" hangingPunct="0">
        <a:lnSpc>
          <a:spcPct val="93000"/>
        </a:lnSpc>
        <a:spcBef>
          <a:spcPts val="400"/>
        </a:spcBef>
        <a:spcAft>
          <a:spcPct val="0"/>
        </a:spcAft>
        <a:buClr>
          <a:srgbClr val="5B7A9F"/>
        </a:buClr>
        <a:buSzPct val="123000"/>
        <a:buFont typeface="Arial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1828800" algn="l" defTabSz="449263" rtl="0" eaLnBrk="0" fontAlgn="base" hangingPunct="0">
        <a:lnSpc>
          <a:spcPct val="93000"/>
        </a:lnSpc>
        <a:spcBef>
          <a:spcPts val="400"/>
        </a:spcBef>
        <a:spcAft>
          <a:spcPct val="0"/>
        </a:spcAft>
        <a:buClr>
          <a:srgbClr val="5B7A9F"/>
        </a:buClr>
        <a:buSzPct val="123000"/>
        <a:buFont typeface="Arial" charset="0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1" fontAlgn="base" hangingPunct="1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1" fontAlgn="base" hangingPunct="1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1" fontAlgn="base" hangingPunct="1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1" fontAlgn="base" hangingPunct="1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graemebell.net/foss4gcomo.pdf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1169988" y="3347789"/>
            <a:ext cx="8351837" cy="108044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/>
              <a:t>Traitements spatiaux parallélisés pour les gros volumes de données</a:t>
            </a:r>
            <a:endParaRPr lang="fr-CH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PostgreSQL Session #8, Lyon, 22 sept 2016</a:t>
            </a:r>
            <a:endParaRPr lang="fr-FR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query</a:t>
            </a:r>
            <a:r>
              <a:rPr lang="fr-CH" dirty="0" smtClean="0"/>
              <a:t>: Limitations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Requêtes en écriture non supportées</a:t>
            </a:r>
          </a:p>
          <a:p>
            <a:r>
              <a:rPr lang="en-US" b="1" dirty="0">
                <a:solidFill>
                  <a:srgbClr val="800000"/>
                </a:solidFill>
                <a:latin typeface="Courier New" charset="0"/>
              </a:rPr>
              <a:t>create</a:t>
            </a:r>
            <a:r>
              <a:rPr lang="en-US" dirty="0">
                <a:latin typeface="Courier New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urier New" charset="0"/>
              </a:rPr>
              <a:t>table</a:t>
            </a:r>
            <a:r>
              <a:rPr lang="en-US" dirty="0">
                <a:latin typeface="Courier New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dirty="0">
                <a:latin typeface="Courier New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urier New" charset="0"/>
              </a:rPr>
              <a:t>SELECT...</a:t>
            </a:r>
            <a:endParaRPr lang="en-US" dirty="0">
              <a:latin typeface="Courier New" charset="0"/>
            </a:endParaRP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FR" dirty="0" smtClean="0"/>
              <a:t>Utilisation de fonction PARALLEL UNSAFE (UDF)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FR" dirty="0" smtClean="0"/>
              <a:t>Fonctions systèmes </a:t>
            </a:r>
            <a:r>
              <a:rPr lang="fr-FR" dirty="0" smtClean="0"/>
              <a:t>PARALLEL SAFE</a:t>
            </a:r>
            <a:endParaRPr lang="is-IS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is-IS" dirty="0" smtClean="0"/>
              <a:t>Requêtes imbriquées dans une requête parallélisée 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Agrégats spatiaux non </a:t>
            </a:r>
            <a:r>
              <a:rPr lang="fr-CH" dirty="0" smtClean="0"/>
              <a:t>supportés</a:t>
            </a:r>
            <a:r>
              <a:rPr lang="en-US" dirty="0"/>
              <a:t> </a:t>
            </a:r>
            <a:endParaRPr lang="en-US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8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eaLnBrk="1" hangingPunct="1">
              <a:buSzPct val="78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Schema     | 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Name | Result data type | Argument data types | Type | Volatility | Parallel </a:t>
            </a: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|</a:t>
            </a:r>
            <a:b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-----------+------+------------------+---------------------+------+------------+----------+</a:t>
            </a:r>
            <a:b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200" b="1" dirty="0" err="1" smtClean="0">
                <a:latin typeface="Courier" charset="0"/>
                <a:ea typeface="Courier" charset="0"/>
                <a:cs typeface="Courier" charset="0"/>
              </a:rPr>
              <a:t>pg_catalog</a:t>
            </a: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| sum  | numeric          | </a:t>
            </a:r>
            <a:r>
              <a:rPr lang="en-US" sz="1200" b="1" dirty="0" err="1">
                <a:latin typeface="Courier" charset="0"/>
                <a:ea typeface="Courier" charset="0"/>
                <a:cs typeface="Courier" charset="0"/>
              </a:rPr>
              <a:t>bigint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              | </a:t>
            </a:r>
            <a:r>
              <a:rPr lang="en-US" sz="1200" b="1" dirty="0" err="1">
                <a:latin typeface="Courier" charset="0"/>
                <a:ea typeface="Courier" charset="0"/>
                <a:cs typeface="Courier" charset="0"/>
              </a:rPr>
              <a:t>agg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  | immutable  | safe     | </a:t>
            </a: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200" b="1" dirty="0" err="1" smtClean="0">
                <a:latin typeface="Courier" charset="0"/>
                <a:ea typeface="Courier" charset="0"/>
                <a:cs typeface="Courier" charset="0"/>
              </a:rPr>
              <a:t>pg_catalog</a:t>
            </a: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| sum  | double precision | double precision    | </a:t>
            </a:r>
            <a:r>
              <a:rPr lang="en-US" sz="1200" b="1" dirty="0" err="1">
                <a:latin typeface="Courier" charset="0"/>
                <a:ea typeface="Courier" charset="0"/>
                <a:cs typeface="Courier" charset="0"/>
              </a:rPr>
              <a:t>agg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  | immutable  | safe     </a:t>
            </a: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|</a:t>
            </a:r>
          </a:p>
          <a:p>
            <a:pPr marL="0" indent="0" eaLnBrk="1" hangingPunct="1">
              <a:buSzPct val="78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eaLnBrk="1" hangingPunct="1">
              <a:buSzPct val="78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Schema     |   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Name    | Result data type | Argument data types | Type | Volatility | Parallel </a:t>
            </a: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|</a:t>
            </a:r>
            <a:b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-----------+-----------+------------------+---------------------+------+------------+----------+</a:t>
            </a:r>
            <a:b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public     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en-US" sz="1200" b="1" dirty="0" err="1">
                <a:latin typeface="Courier" charset="0"/>
                <a:ea typeface="Courier" charset="0"/>
                <a:cs typeface="Courier" charset="0"/>
              </a:rPr>
              <a:t>st_union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  | geometry         | geometry            | </a:t>
            </a:r>
            <a:r>
              <a:rPr lang="en-US" sz="1200" b="1" dirty="0" err="1">
                <a:latin typeface="Courier" charset="0"/>
                <a:ea typeface="Courier" charset="0"/>
                <a:cs typeface="Courier" charset="0"/>
              </a:rPr>
              <a:t>agg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  | immutable  | unsafe   | </a:t>
            </a: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public     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en-US" sz="1200" b="1" dirty="0" err="1">
                <a:latin typeface="Courier" charset="0"/>
                <a:ea typeface="Courier" charset="0"/>
                <a:cs typeface="Courier" charset="0"/>
              </a:rPr>
              <a:t>st_accum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  | geometry[]       | geometry            | </a:t>
            </a:r>
            <a:r>
              <a:rPr lang="en-US" sz="1200" b="1" dirty="0" err="1">
                <a:latin typeface="Courier" charset="0"/>
                <a:ea typeface="Courier" charset="0"/>
                <a:cs typeface="Courier" charset="0"/>
              </a:rPr>
              <a:t>agg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  | immutable  | unsafe   | </a:t>
            </a: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public     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en-US" sz="1200" b="1" dirty="0" err="1">
                <a:latin typeface="Courier" charset="0"/>
                <a:ea typeface="Courier" charset="0"/>
                <a:cs typeface="Courier" charset="0"/>
              </a:rPr>
              <a:t>st_extent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 | box2d            | geometry            | </a:t>
            </a:r>
            <a:r>
              <a:rPr lang="en-US" sz="1200" b="1" dirty="0" err="1">
                <a:latin typeface="Courier" charset="0"/>
                <a:ea typeface="Courier" charset="0"/>
                <a:cs typeface="Courier" charset="0"/>
              </a:rPr>
              <a:t>agg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  | immutable  | unsafe   </a:t>
            </a: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|</a:t>
            </a:r>
            <a:endParaRPr lang="fr-CH" sz="12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6879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query</a:t>
            </a:r>
            <a:r>
              <a:rPr lang="fr-CH" dirty="0" smtClean="0"/>
              <a:t>: </a:t>
            </a:r>
            <a:r>
              <a:rPr lang="fr-CH" dirty="0" err="1" smtClean="0"/>
              <a:t>create</a:t>
            </a:r>
            <a:r>
              <a:rPr lang="fr-CH" dirty="0" smtClean="0"/>
              <a:t> table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 err="1" smtClean="0"/>
              <a:t>Fonction</a:t>
            </a:r>
            <a:r>
              <a:rPr lang="en-US" dirty="0" smtClean="0"/>
              <a:t> PL/PGSQL </a:t>
            </a:r>
            <a:r>
              <a:rPr lang="en-US" dirty="0" err="1" smtClean="0"/>
              <a:t>permettant</a:t>
            </a:r>
            <a:r>
              <a:rPr lang="en-US" dirty="0" smtClean="0"/>
              <a:t> un </a:t>
            </a:r>
            <a:r>
              <a:rPr lang="en-US" b="1" dirty="0">
                <a:solidFill>
                  <a:srgbClr val="800000"/>
                </a:solidFill>
                <a:latin typeface="Courier New" charset="0"/>
              </a:rPr>
              <a:t>create</a:t>
            </a:r>
            <a:r>
              <a:rPr lang="en-US" dirty="0">
                <a:latin typeface="Courier New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urier New" charset="0"/>
              </a:rPr>
              <a:t>table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 smtClean="0"/>
              <a:t>//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partir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requête</a:t>
            </a:r>
            <a:endParaRPr lang="en-US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 err="1" smtClean="0"/>
              <a:t>Utilise</a:t>
            </a:r>
            <a:r>
              <a:rPr lang="en-US" dirty="0" smtClean="0"/>
              <a:t> COPY et </a:t>
            </a:r>
            <a:r>
              <a:rPr lang="en-US" dirty="0" err="1" smtClean="0"/>
              <a:t>psql</a:t>
            </a:r>
            <a:endParaRPr lang="en-US" dirty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 smtClean="0"/>
              <a:t>COPY la table </a:t>
            </a:r>
            <a:r>
              <a:rPr lang="en-US" dirty="0" err="1" smtClean="0"/>
              <a:t>depuis</a:t>
            </a:r>
            <a:r>
              <a:rPr lang="en-US" dirty="0" smtClean="0"/>
              <a:t> la </a:t>
            </a:r>
            <a:r>
              <a:rPr lang="en-US" dirty="0" err="1" smtClean="0"/>
              <a:t>requête</a:t>
            </a:r>
            <a:r>
              <a:rPr lang="en-US" dirty="0" smtClean="0"/>
              <a:t> </a:t>
            </a:r>
            <a:r>
              <a:rPr lang="en-US" dirty="0" err="1" smtClean="0"/>
              <a:t>lancée</a:t>
            </a:r>
            <a:r>
              <a:rPr lang="en-US" dirty="0" smtClean="0"/>
              <a:t> par </a:t>
            </a:r>
            <a:r>
              <a:rPr lang="en-US" dirty="0" err="1" smtClean="0"/>
              <a:t>psql</a:t>
            </a:r>
            <a:r>
              <a:rPr lang="en-US" dirty="0" smtClean="0"/>
              <a:t>:</a:t>
            </a:r>
          </a:p>
          <a:p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copy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tc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en-US" sz="2000" dirty="0">
                <a:latin typeface="Courier New" charset="0"/>
              </a:rPr>
              <a:t> PROGRAM </a:t>
            </a:r>
            <a:r>
              <a:rPr lang="en-US" sz="2000" dirty="0" smtClean="0">
                <a:latin typeface="Courier New" charset="0"/>
              </a:rPr>
              <a:t>$$</a:t>
            </a:r>
            <a:r>
              <a:rPr lang="en-US" sz="2000" dirty="0" err="1" smtClean="0">
                <a:solidFill>
                  <a:schemeClr val="accent2"/>
                </a:solidFill>
                <a:latin typeface="Courier New" charset="0"/>
              </a:rPr>
              <a:t>psql</a:t>
            </a:r>
            <a:r>
              <a:rPr lang="en-US" sz="2000" dirty="0" smtClean="0">
                <a:solidFill>
                  <a:schemeClr val="accent2"/>
                </a:solidFill>
                <a:latin typeface="Courier New" charset="0"/>
              </a:rPr>
              <a:t> </a:t>
            </a:r>
            <a:r>
              <a:rPr lang="es-ES_tradnl" sz="2000" dirty="0" smtClean="0">
                <a:solidFill>
                  <a:schemeClr val="accent2"/>
                </a:solidFill>
                <a:latin typeface="Courier New" charset="0"/>
              </a:rPr>
              <a:t>-</a:t>
            </a:r>
            <a:r>
              <a:rPr lang="es-ES_tradnl" sz="2000" b="1" dirty="0">
                <a:solidFill>
                  <a:schemeClr val="accent2"/>
                </a:solidFill>
                <a:latin typeface="Courier New" charset="0"/>
              </a:rPr>
              <a:t>A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 -t </a:t>
            </a:r>
            <a:r>
              <a:rPr lang="es-ES_tradnl" sz="2000" dirty="0" smtClean="0">
                <a:solidFill>
                  <a:schemeClr val="accent2"/>
                </a:solidFill>
                <a:latin typeface="Courier New" charset="0"/>
              </a:rPr>
              <a:t>\</a:t>
            </a:r>
            <a:endParaRPr lang="es-ES_tradnl" sz="2000" dirty="0">
              <a:solidFill>
                <a:schemeClr val="accent2"/>
              </a:solidFill>
              <a:latin typeface="Courier New" charset="0"/>
            </a:endParaRPr>
          </a:p>
          <a:p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  -</a:t>
            </a:r>
            <a:r>
              <a:rPr lang="es-ES_tradnl" sz="2000" b="1" dirty="0">
                <a:solidFill>
                  <a:schemeClr val="accent2"/>
                </a:solidFill>
                <a:latin typeface="Courier New" charset="0"/>
              </a:rPr>
              <a:t>c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 "</a:t>
            </a:r>
            <a:r>
              <a:rPr lang="es-ES_tradnl" sz="2000" b="1" dirty="0" err="1">
                <a:solidFill>
                  <a:schemeClr val="accent2"/>
                </a:solidFill>
                <a:latin typeface="Courier New" charset="0"/>
              </a:rPr>
              <a:t>select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 </a:t>
            </a:r>
            <a:r>
              <a:rPr lang="es-ES_tradnl" sz="2000" dirty="0" err="1" smtClean="0">
                <a:solidFill>
                  <a:schemeClr val="accent2"/>
                </a:solidFill>
                <a:latin typeface="Courier New" charset="0"/>
              </a:rPr>
              <a:t>p.</a:t>
            </a:r>
            <a:r>
              <a:rPr lang="es-ES_tradnl" sz="2000" b="1" dirty="0" err="1" smtClean="0">
                <a:solidFill>
                  <a:schemeClr val="accent2"/>
                </a:solidFill>
                <a:latin typeface="Courier New" charset="0"/>
              </a:rPr>
              <a:t>id</a:t>
            </a:r>
            <a:r>
              <a:rPr lang="es-ES_tradnl" sz="2000" dirty="0" smtClean="0">
                <a:solidFill>
                  <a:schemeClr val="accent2"/>
                </a:solidFill>
                <a:latin typeface="Courier New" charset="0"/>
              </a:rPr>
              <a:t>, </a:t>
            </a:r>
            <a:r>
              <a:rPr lang="es-ES_tradnl" sz="2000" b="1" dirty="0" err="1" smtClean="0">
                <a:solidFill>
                  <a:schemeClr val="accent2"/>
                </a:solidFill>
                <a:latin typeface="Courier New" charset="0"/>
              </a:rPr>
              <a:t>c</a:t>
            </a:r>
            <a:r>
              <a:rPr lang="es-ES_tradnl" sz="2000" dirty="0" err="1" smtClean="0">
                <a:solidFill>
                  <a:schemeClr val="accent2"/>
                </a:solidFill>
                <a:latin typeface="Courier New" charset="0"/>
              </a:rPr>
              <a:t>.gid</a:t>
            </a:r>
            <a:r>
              <a:rPr lang="es-ES_tradnl" sz="2000" dirty="0" smtClean="0">
                <a:solidFill>
                  <a:schemeClr val="accent2"/>
                </a:solidFill>
                <a:latin typeface="Courier New" charset="0"/>
              </a:rPr>
              <a:t>,</a:t>
            </a:r>
          </a:p>
          <a:p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 </a:t>
            </a:r>
            <a:r>
              <a:rPr lang="es-ES_tradnl" sz="2000" dirty="0" smtClean="0">
                <a:solidFill>
                  <a:schemeClr val="accent2"/>
                </a:solidFill>
                <a:latin typeface="Courier New" charset="0"/>
              </a:rPr>
              <a:t>       </a:t>
            </a:r>
            <a:r>
              <a:rPr lang="es-ES_tradnl" sz="2000" dirty="0" err="1">
                <a:solidFill>
                  <a:schemeClr val="accent2"/>
                </a:solidFill>
                <a:latin typeface="Courier New" charset="0"/>
              </a:rPr>
              <a:t>st_intersection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(</a:t>
            </a:r>
            <a:r>
              <a:rPr lang="es-ES_tradnl" sz="2000" dirty="0" err="1">
                <a:solidFill>
                  <a:schemeClr val="accent2"/>
                </a:solidFill>
                <a:latin typeface="Courier New" charset="0"/>
              </a:rPr>
              <a:t>p.geom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, </a:t>
            </a:r>
            <a:r>
              <a:rPr lang="es-ES_tradnl" sz="2000" dirty="0" err="1" smtClean="0">
                <a:solidFill>
                  <a:schemeClr val="accent2"/>
                </a:solidFill>
                <a:latin typeface="Courier New" charset="0"/>
              </a:rPr>
              <a:t>c.geom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) </a:t>
            </a:r>
            <a:r>
              <a:rPr lang="es-ES_tradnl" sz="2000" b="1" dirty="0">
                <a:solidFill>
                  <a:schemeClr val="accent2"/>
                </a:solidFill>
                <a:latin typeface="Courier New" charset="0"/>
              </a:rPr>
              <a:t>as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 </a:t>
            </a:r>
            <a:r>
              <a:rPr lang="es-ES_tradnl" sz="2000" dirty="0" err="1">
                <a:solidFill>
                  <a:schemeClr val="accent2"/>
                </a:solidFill>
                <a:latin typeface="Courier New" charset="0"/>
              </a:rPr>
              <a:t>geom</a:t>
            </a:r>
            <a:endParaRPr lang="es-ES_tradnl" sz="2000" dirty="0">
              <a:solidFill>
                <a:schemeClr val="accent2"/>
              </a:solidFill>
              <a:latin typeface="Courier New" charset="0"/>
            </a:endParaRPr>
          </a:p>
          <a:p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      </a:t>
            </a:r>
            <a:r>
              <a:rPr lang="es-ES_tradnl" sz="2000" b="1" dirty="0" err="1">
                <a:solidFill>
                  <a:schemeClr val="accent2"/>
                </a:solidFill>
                <a:latin typeface="Courier New" charset="0"/>
              </a:rPr>
              <a:t>from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 </a:t>
            </a:r>
            <a:r>
              <a:rPr lang="es-ES_tradnl" sz="2000" dirty="0" err="1" smtClean="0">
                <a:solidFill>
                  <a:schemeClr val="accent2"/>
                </a:solidFill>
                <a:latin typeface="Courier New" charset="0"/>
              </a:rPr>
              <a:t>parcelle</a:t>
            </a:r>
            <a:r>
              <a:rPr lang="es-ES_tradnl" sz="2000" dirty="0" smtClean="0">
                <a:solidFill>
                  <a:schemeClr val="accent2"/>
                </a:solidFill>
                <a:latin typeface="Courier New" charset="0"/>
              </a:rPr>
              <a:t> 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p</a:t>
            </a:r>
          </a:p>
          <a:p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      </a:t>
            </a:r>
            <a:r>
              <a:rPr lang="es-ES_tradnl" sz="2000" b="1" dirty="0" err="1">
                <a:solidFill>
                  <a:schemeClr val="accent2"/>
                </a:solidFill>
                <a:latin typeface="Courier New" charset="0"/>
              </a:rPr>
              <a:t>join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 </a:t>
            </a:r>
            <a:r>
              <a:rPr lang="es-ES_tradnl" sz="2000" dirty="0" err="1" smtClean="0">
                <a:solidFill>
                  <a:schemeClr val="accent2"/>
                </a:solidFill>
                <a:latin typeface="Courier New" charset="0"/>
              </a:rPr>
              <a:t>carreau</a:t>
            </a:r>
            <a:r>
              <a:rPr lang="es-ES_tradnl" sz="2000" dirty="0" smtClean="0">
                <a:solidFill>
                  <a:schemeClr val="accent2"/>
                </a:solidFill>
                <a:latin typeface="Courier New" charset="0"/>
              </a:rPr>
              <a:t> c </a:t>
            </a:r>
            <a:r>
              <a:rPr lang="es-ES_tradnl" sz="2000" b="1" dirty="0" err="1">
                <a:solidFill>
                  <a:schemeClr val="accent2"/>
                </a:solidFill>
                <a:latin typeface="Courier New" charset="0"/>
              </a:rPr>
              <a:t>on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 </a:t>
            </a:r>
            <a:r>
              <a:rPr lang="es-ES_tradnl" sz="2000" dirty="0" err="1">
                <a:solidFill>
                  <a:schemeClr val="accent2"/>
                </a:solidFill>
                <a:latin typeface="Courier New" charset="0"/>
              </a:rPr>
              <a:t>st_intersects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(</a:t>
            </a:r>
            <a:r>
              <a:rPr lang="es-ES_tradnl" sz="2000" dirty="0" err="1">
                <a:solidFill>
                  <a:schemeClr val="accent2"/>
                </a:solidFill>
                <a:latin typeface="Courier New" charset="0"/>
              </a:rPr>
              <a:t>p.geom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, </a:t>
            </a:r>
            <a:r>
              <a:rPr lang="es-ES_tradnl" sz="2000" dirty="0" err="1">
                <a:solidFill>
                  <a:schemeClr val="accent2"/>
                </a:solidFill>
                <a:latin typeface="Courier New" charset="0"/>
              </a:rPr>
              <a:t>c</a:t>
            </a:r>
            <a:r>
              <a:rPr lang="es-ES_tradnl" sz="2000" dirty="0" err="1" smtClean="0">
                <a:solidFill>
                  <a:schemeClr val="accent2"/>
                </a:solidFill>
                <a:latin typeface="Courier New" charset="0"/>
              </a:rPr>
              <a:t>.geom</a:t>
            </a:r>
            <a:r>
              <a:rPr lang="es-ES_tradnl" sz="2000" dirty="0" smtClean="0">
                <a:solidFill>
                  <a:schemeClr val="accent2"/>
                </a:solidFill>
                <a:latin typeface="Courier New" charset="0"/>
              </a:rPr>
              <a:t>)"</a:t>
            </a:r>
            <a:r>
              <a:rPr lang="es-ES_tradnl" sz="2000" dirty="0" smtClean="0">
                <a:latin typeface="Courier New" charset="0"/>
              </a:rPr>
              <a:t>$$</a:t>
            </a:r>
            <a:endParaRPr lang="es-ES_tradnl" sz="2000" dirty="0">
              <a:latin typeface="Courier New" charset="0"/>
            </a:endParaRPr>
          </a:p>
          <a:p>
            <a:r>
              <a:rPr lang="es-ES_tradnl" sz="2000" b="1" dirty="0" err="1">
                <a:solidFill>
                  <a:srgbClr val="800000"/>
                </a:solidFill>
                <a:latin typeface="Courier New" charset="0"/>
              </a:rPr>
              <a:t>with</a:t>
            </a:r>
            <a:r>
              <a:rPr lang="es-ES_tradnl" sz="2000" dirty="0">
                <a:latin typeface="Courier New" charset="0"/>
              </a:rPr>
              <a:t> </a:t>
            </a:r>
            <a:r>
              <a:rPr lang="es-ES_tradnl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s-ES_tradnl" sz="2000" dirty="0">
                <a:latin typeface="Courier New" charset="0"/>
              </a:rPr>
              <a:t>DELIMITER </a:t>
            </a:r>
            <a:r>
              <a:rPr lang="es-ES_tradnl" sz="2000" dirty="0">
                <a:solidFill>
                  <a:srgbClr val="0000E6"/>
                </a:solidFill>
                <a:latin typeface="Courier New" charset="0"/>
              </a:rPr>
              <a:t>'|'</a:t>
            </a:r>
            <a:r>
              <a:rPr lang="es-ES_tradnl" sz="2000" dirty="0">
                <a:solidFill>
                  <a:srgbClr val="808030"/>
                </a:solidFill>
                <a:latin typeface="Courier New" charset="0"/>
              </a:rPr>
              <a:t>);</a:t>
            </a:r>
            <a:endParaRPr lang="es-ES_tradnl" sz="2000" dirty="0">
              <a:latin typeface="Courier New" charset="0"/>
            </a:endParaRPr>
          </a:p>
          <a:p>
            <a:endParaRPr lang="es-ES_tradnl" sz="4000" dirty="0">
              <a:latin typeface="Times New Roman" charset="0"/>
            </a:endParaRP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07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query</a:t>
            </a:r>
            <a:r>
              <a:rPr lang="fr-CH" dirty="0" smtClean="0"/>
              <a:t>: </a:t>
            </a:r>
            <a:r>
              <a:rPr lang="fr-CH" dirty="0" err="1" smtClean="0"/>
              <a:t>create</a:t>
            </a:r>
            <a:r>
              <a:rPr lang="fr-CH" dirty="0" smtClean="0"/>
              <a:t> table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904432"/>
          </a:xfrm>
        </p:spPr>
        <p:txBody>
          <a:bodyPr/>
          <a:lstStyle/>
          <a:p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create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or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replace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function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dirty="0" err="1" smtClean="0">
                <a:latin typeface="Courier New" charset="0"/>
              </a:rPr>
              <a:t>create_table_parallel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(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  </a:t>
            </a:r>
            <a:r>
              <a:rPr lang="en-US" sz="1600" dirty="0" err="1" smtClean="0">
                <a:latin typeface="Courier New" charset="0"/>
              </a:rPr>
              <a:t>table_name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text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  query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text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  program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text DEFAULT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dirty="0" smtClean="0">
                <a:solidFill>
                  <a:srgbClr val="0000E6"/>
                </a:solidFill>
                <a:latin typeface="Courier New" charset="0"/>
              </a:rPr>
              <a:t>'</a:t>
            </a:r>
            <a:r>
              <a:rPr lang="en-US" sz="1600" dirty="0" err="1" smtClean="0">
                <a:solidFill>
                  <a:srgbClr val="0000E6"/>
                </a:solidFill>
                <a:latin typeface="Courier New" charset="0"/>
              </a:rPr>
              <a:t>psql</a:t>
            </a:r>
            <a:r>
              <a:rPr lang="en-US" sz="1600" dirty="0" smtClean="0">
                <a:solidFill>
                  <a:srgbClr val="0000E6"/>
                </a:solidFill>
                <a:latin typeface="Courier New" charset="0"/>
              </a:rPr>
              <a:t> -A -t -c'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  </a:t>
            </a:r>
            <a:r>
              <a:rPr lang="en-US" sz="1600" dirty="0" err="1" smtClean="0">
                <a:latin typeface="Courier New" charset="0"/>
              </a:rPr>
              <a:t>num_workers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err="1" smtClean="0">
                <a:solidFill>
                  <a:srgbClr val="800000"/>
                </a:solidFill>
                <a:latin typeface="Courier New" charset="0"/>
              </a:rPr>
              <a:t>int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DEFAULT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dirty="0" smtClean="0">
                <a:solidFill>
                  <a:srgbClr val="008C00"/>
                </a:solidFill>
                <a:latin typeface="Courier New" charset="0"/>
              </a:rPr>
              <a:t>0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  </a:t>
            </a:r>
            <a:r>
              <a:rPr lang="en-US" sz="1600" dirty="0" err="1" smtClean="0">
                <a:latin typeface="Courier New" charset="0"/>
              </a:rPr>
              <a:t>drop_table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err="1" smtClean="0">
                <a:solidFill>
                  <a:srgbClr val="800000"/>
                </a:solidFill>
                <a:latin typeface="Courier New" charset="0"/>
              </a:rPr>
              <a:t>boolean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DEFAULT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false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)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returns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text as</a:t>
            </a:r>
            <a:r>
              <a:rPr lang="en-US" sz="1600" dirty="0" smtClean="0">
                <a:latin typeface="Courier New" charset="0"/>
              </a:rPr>
              <a:t> $$</a:t>
            </a:r>
          </a:p>
          <a:p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DECLARE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  </a:t>
            </a:r>
            <a:r>
              <a:rPr lang="en-US" sz="1600" dirty="0" err="1" smtClean="0">
                <a:latin typeface="Courier New" charset="0"/>
              </a:rPr>
              <a:t>v_set_workers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text 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:=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format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 smtClean="0">
                <a:solidFill>
                  <a:srgbClr val="0000E6"/>
                </a:solidFill>
                <a:latin typeface="Courier New" charset="0"/>
              </a:rPr>
              <a:t>'set </a:t>
            </a:r>
            <a:r>
              <a:rPr lang="en-US" sz="1600" dirty="0" err="1" smtClean="0">
                <a:solidFill>
                  <a:srgbClr val="0000E6"/>
                </a:solidFill>
                <a:latin typeface="Courier New" charset="0"/>
              </a:rPr>
              <a:t>max_parallel_workers_per_gather</a:t>
            </a:r>
            <a:r>
              <a:rPr lang="en-US" sz="1600" dirty="0" smtClean="0">
                <a:solidFill>
                  <a:srgbClr val="0000E6"/>
                </a:solidFill>
                <a:latin typeface="Courier New" charset="0"/>
              </a:rPr>
              <a:t> = %s;'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dirty="0" err="1" smtClean="0">
                <a:latin typeface="Courier New" charset="0"/>
              </a:rPr>
              <a:t>num_workers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);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BEGIN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 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if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dirty="0" err="1" smtClean="0">
                <a:latin typeface="Courier New" charset="0"/>
              </a:rPr>
              <a:t>drop_table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then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   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execute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format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 smtClean="0">
                <a:solidFill>
                  <a:srgbClr val="0000E6"/>
                </a:solidFill>
                <a:latin typeface="Courier New" charset="0"/>
              </a:rPr>
              <a:t>'drop table if exists %I'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dirty="0" err="1" smtClean="0">
                <a:latin typeface="Courier New" charset="0"/>
              </a:rPr>
              <a:t>table_name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);</a:t>
            </a:r>
            <a:endParaRPr lang="en-US" sz="1600" dirty="0" smtClean="0">
              <a:latin typeface="Courier New" charset="0"/>
            </a:endParaRPr>
          </a:p>
          <a:p>
            <a:r>
              <a:rPr lang="de-DE" sz="1600" dirty="0" smtClean="0">
                <a:latin typeface="Courier New" charset="0"/>
              </a:rPr>
              <a:t>  </a:t>
            </a:r>
            <a:r>
              <a:rPr lang="de-DE" sz="1600" b="1" dirty="0" smtClean="0">
                <a:solidFill>
                  <a:srgbClr val="800000"/>
                </a:solidFill>
                <a:latin typeface="Courier New" charset="0"/>
              </a:rPr>
              <a:t>END IF</a:t>
            </a:r>
            <a:r>
              <a:rPr lang="de-DE" sz="1600" dirty="0" smtClean="0">
                <a:solidFill>
                  <a:srgbClr val="808030"/>
                </a:solidFill>
                <a:latin typeface="Courier New" charset="0"/>
              </a:rPr>
              <a:t>;</a:t>
            </a:r>
            <a:endParaRPr lang="de-DE" sz="1600" dirty="0" smtClean="0">
              <a:latin typeface="Courier New" charset="0"/>
            </a:endParaRPr>
          </a:p>
          <a:p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  execute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format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 smtClean="0">
                <a:solidFill>
                  <a:srgbClr val="0000E6"/>
                </a:solidFill>
                <a:latin typeface="Courier New" charset="0"/>
              </a:rPr>
              <a:t>'create table %I as %s LIMIT 0'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dirty="0" err="1" smtClean="0">
                <a:latin typeface="Courier New" charset="0"/>
              </a:rPr>
              <a:t>table_name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 smtClean="0">
                <a:latin typeface="Courier New" charset="0"/>
              </a:rPr>
              <a:t> query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);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 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execute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format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 smtClean="0">
                <a:solidFill>
                  <a:srgbClr val="0000E6"/>
                </a:solidFill>
                <a:latin typeface="Courier New" charset="0"/>
              </a:rPr>
              <a:t>'copy %I FROM PROGRAM ''%s "%s %s"'' with (DELIMITER ''|'')'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dirty="0" err="1" smtClean="0">
                <a:latin typeface="Courier New" charset="0"/>
              </a:rPr>
              <a:t>table_name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 smtClean="0">
                <a:latin typeface="Courier New" charset="0"/>
              </a:rPr>
              <a:t> program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dirty="0" err="1" smtClean="0">
                <a:latin typeface="Courier New" charset="0"/>
              </a:rPr>
              <a:t>v_set_workers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 smtClean="0">
                <a:latin typeface="Courier New" charset="0"/>
              </a:rPr>
              <a:t> query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);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 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return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format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 smtClean="0">
                <a:solidFill>
                  <a:srgbClr val="0000E6"/>
                </a:solidFill>
                <a:latin typeface="Courier New" charset="0"/>
              </a:rPr>
              <a:t>'%I created'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dirty="0" err="1" smtClean="0">
                <a:latin typeface="Courier New" charset="0"/>
              </a:rPr>
              <a:t>table_name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);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END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;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$$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LANGUAGE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err="1" smtClean="0">
                <a:solidFill>
                  <a:srgbClr val="800000"/>
                </a:solidFill>
                <a:latin typeface="Courier New" charset="0"/>
              </a:rPr>
              <a:t>plpgsql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parallel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safe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;</a:t>
            </a:r>
            <a:endParaRPr lang="en-US" sz="16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9739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query</a:t>
            </a:r>
            <a:r>
              <a:rPr lang="fr-CH" dirty="0" smtClean="0"/>
              <a:t>: </a:t>
            </a:r>
            <a:r>
              <a:rPr lang="fr-CH" dirty="0" err="1" smtClean="0"/>
              <a:t>create</a:t>
            </a:r>
            <a:r>
              <a:rPr lang="fr-CH" dirty="0" smtClean="0"/>
              <a:t> table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fr-FR" dirty="0" smtClean="0"/>
              <a:t>Utilisation:</a:t>
            </a:r>
          </a:p>
          <a:p>
            <a:r>
              <a:rPr lang="fr-FR" sz="2000" b="1" dirty="0" smtClean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fr-FR" sz="2000" dirty="0" smtClean="0">
                <a:latin typeface="Courier New" charset="0"/>
              </a:rPr>
              <a:t> </a:t>
            </a:r>
            <a:r>
              <a:rPr lang="fr-FR" sz="2000" dirty="0" smtClean="0">
                <a:solidFill>
                  <a:srgbClr val="808030"/>
                </a:solidFill>
                <a:latin typeface="Courier New" charset="0"/>
              </a:rPr>
              <a:t>*</a:t>
            </a:r>
            <a:r>
              <a:rPr lang="fr-FR" sz="2000" dirty="0" smtClean="0">
                <a:latin typeface="Courier New" charset="0"/>
              </a:rPr>
              <a:t> </a:t>
            </a:r>
            <a:r>
              <a:rPr lang="fr-FR" sz="2000" b="1" dirty="0" err="1" smtClean="0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fr-FR" sz="2000" dirty="0" smtClean="0">
                <a:latin typeface="Courier New" charset="0"/>
              </a:rPr>
              <a:t> </a:t>
            </a:r>
            <a:r>
              <a:rPr lang="fr-FR" sz="2000" dirty="0" err="1" smtClean="0">
                <a:latin typeface="Courier New" charset="0"/>
              </a:rPr>
              <a:t>create_table_parallel</a:t>
            </a:r>
            <a:r>
              <a:rPr lang="fr-FR" sz="2000" dirty="0" smtClean="0">
                <a:solidFill>
                  <a:srgbClr val="808030"/>
                </a:solidFill>
                <a:latin typeface="Courier New" charset="0"/>
              </a:rPr>
              <a:t>(</a:t>
            </a:r>
            <a:endParaRPr lang="fr-FR" sz="2000" dirty="0" smtClean="0">
              <a:latin typeface="Courier New" charset="0"/>
            </a:endParaRPr>
          </a:p>
          <a:p>
            <a:r>
              <a:rPr lang="fr-FR" sz="2000" dirty="0" smtClean="0">
                <a:latin typeface="Courier New" charset="0"/>
              </a:rPr>
              <a:t>    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'inter_pgpar1'</a:t>
            </a:r>
            <a:r>
              <a:rPr lang="fr-FR" sz="2000" dirty="0" smtClean="0">
                <a:solidFill>
                  <a:srgbClr val="808030"/>
                </a:solidFill>
                <a:latin typeface="Courier New" charset="0"/>
              </a:rPr>
              <a:t>, -- new table </a:t>
            </a:r>
            <a:r>
              <a:rPr lang="fr-FR" sz="2000" dirty="0" err="1" smtClean="0">
                <a:solidFill>
                  <a:srgbClr val="808030"/>
                </a:solidFill>
                <a:latin typeface="Courier New" charset="0"/>
              </a:rPr>
              <a:t>name</a:t>
            </a:r>
            <a:endParaRPr lang="fr-FR" sz="2000" dirty="0" smtClean="0">
              <a:latin typeface="Courier New" charset="0"/>
            </a:endParaRPr>
          </a:p>
          <a:p>
            <a:r>
              <a:rPr lang="fr-FR" sz="2000" dirty="0" smtClean="0">
                <a:latin typeface="Courier New" charset="0"/>
              </a:rPr>
              <a:t>    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'select 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p.id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, 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c.gid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,</a:t>
            </a:r>
            <a:endParaRPr lang="fr-FR" sz="2000" dirty="0" smtClean="0">
              <a:latin typeface="Courier New" charset="0"/>
            </a:endParaRPr>
          </a:p>
          <a:p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        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clock_timestamp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() AS 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creation_time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,</a:t>
            </a:r>
            <a:endParaRPr lang="fr-FR" sz="2000" dirty="0" smtClean="0">
              <a:latin typeface="Courier New" charset="0"/>
            </a:endParaRPr>
          </a:p>
          <a:p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        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st_intersection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(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p.geom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, 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c.geom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) as 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geom</a:t>
            </a:r>
            <a:endParaRPr lang="fr-FR" sz="2000" dirty="0" smtClean="0">
              <a:latin typeface="Courier New" charset="0"/>
            </a:endParaRPr>
          </a:p>
          <a:p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      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from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 parcelle p</a:t>
            </a:r>
            <a:endParaRPr lang="fr-FR" sz="2000" dirty="0" smtClean="0">
              <a:latin typeface="Courier New" charset="0"/>
            </a:endParaRPr>
          </a:p>
          <a:p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      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join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 carreau c on 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st_intersects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(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p.geom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, 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c.geom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)'</a:t>
            </a:r>
            <a:r>
              <a:rPr lang="fr-FR" sz="2000" dirty="0" smtClean="0">
                <a:solidFill>
                  <a:srgbClr val="808030"/>
                </a:solidFill>
                <a:latin typeface="Courier New" charset="0"/>
              </a:rPr>
              <a:t>,</a:t>
            </a:r>
            <a:endParaRPr lang="fr-FR" sz="2000" dirty="0" smtClean="0">
              <a:latin typeface="Courier New" charset="0"/>
            </a:endParaRPr>
          </a:p>
          <a:p>
            <a:r>
              <a:rPr lang="fr-FR" sz="2000" dirty="0" smtClean="0">
                <a:latin typeface="Courier New" charset="0"/>
              </a:rPr>
              <a:t>    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'/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usr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/local/pgsql-9.6/bin/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psql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 -A -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t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 -p 5439 -d 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nicolas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 -c'</a:t>
            </a:r>
            <a:r>
              <a:rPr lang="fr-FR" sz="2000" dirty="0" smtClean="0">
                <a:solidFill>
                  <a:srgbClr val="808030"/>
                </a:solidFill>
                <a:latin typeface="Courier New" charset="0"/>
              </a:rPr>
              <a:t>,</a:t>
            </a:r>
            <a:endParaRPr lang="fr-FR" sz="2000" dirty="0" smtClean="0">
              <a:latin typeface="Courier New" charset="0"/>
            </a:endParaRPr>
          </a:p>
          <a:p>
            <a:r>
              <a:rPr lang="fr-FR" sz="2000" dirty="0" smtClean="0">
                <a:latin typeface="Courier New" charset="0"/>
              </a:rPr>
              <a:t>    </a:t>
            </a:r>
            <a:r>
              <a:rPr lang="fr-FR" sz="2000" dirty="0" smtClean="0">
                <a:solidFill>
                  <a:srgbClr val="008C00"/>
                </a:solidFill>
                <a:latin typeface="Courier New" charset="0"/>
              </a:rPr>
              <a:t>8</a:t>
            </a:r>
            <a:r>
              <a:rPr lang="fr-FR" sz="2000" dirty="0" smtClean="0">
                <a:solidFill>
                  <a:srgbClr val="808030"/>
                </a:solidFill>
                <a:latin typeface="Courier New" charset="0"/>
              </a:rPr>
              <a:t>, -- </a:t>
            </a:r>
            <a:r>
              <a:rPr lang="fr-FR" sz="2000" dirty="0" err="1" smtClean="0">
                <a:solidFill>
                  <a:srgbClr val="808030"/>
                </a:solidFill>
                <a:latin typeface="Courier New" charset="0"/>
              </a:rPr>
              <a:t>number</a:t>
            </a:r>
            <a:r>
              <a:rPr lang="fr-FR" sz="2000" dirty="0" smtClean="0">
                <a:solidFill>
                  <a:srgbClr val="808030"/>
                </a:solidFill>
                <a:latin typeface="Courier New" charset="0"/>
              </a:rPr>
              <a:t> of </a:t>
            </a:r>
            <a:r>
              <a:rPr lang="fr-FR" sz="2000" dirty="0" err="1" smtClean="0">
                <a:solidFill>
                  <a:srgbClr val="808030"/>
                </a:solidFill>
                <a:latin typeface="Courier New" charset="0"/>
              </a:rPr>
              <a:t>workers</a:t>
            </a:r>
            <a:endParaRPr lang="fr-FR" sz="2000" dirty="0" smtClean="0">
              <a:latin typeface="Courier New" charset="0"/>
            </a:endParaRPr>
          </a:p>
          <a:p>
            <a:r>
              <a:rPr lang="fr-FR" sz="2000" dirty="0" smtClean="0">
                <a:latin typeface="Courier New" charset="0"/>
              </a:rPr>
              <a:t>    </a:t>
            </a:r>
            <a:r>
              <a:rPr lang="fr-FR" sz="2000" b="1" dirty="0" err="1" smtClean="0">
                <a:solidFill>
                  <a:srgbClr val="800000"/>
                </a:solidFill>
                <a:latin typeface="Courier New" charset="0"/>
              </a:rPr>
              <a:t>true</a:t>
            </a:r>
            <a:r>
              <a:rPr lang="fr-FR" sz="2000" b="1" dirty="0" smtClean="0">
                <a:solidFill>
                  <a:srgbClr val="800000"/>
                </a:solidFill>
                <a:latin typeface="Courier New" charset="0"/>
              </a:rPr>
              <a:t> </a:t>
            </a:r>
            <a:r>
              <a:rPr lang="fr-FR" sz="2000" dirty="0" smtClean="0">
                <a:solidFill>
                  <a:srgbClr val="808030"/>
                </a:solidFill>
                <a:latin typeface="Courier New" charset="0"/>
              </a:rPr>
              <a:t>– to drop table first.</a:t>
            </a:r>
            <a:endParaRPr lang="fr-FR" sz="2000" b="1" dirty="0" smtClean="0">
              <a:solidFill>
                <a:srgbClr val="800000"/>
              </a:solidFill>
              <a:latin typeface="Courier New" charset="0"/>
            </a:endParaRPr>
          </a:p>
          <a:p>
            <a:r>
              <a:rPr lang="fr-FR" sz="2000" dirty="0" smtClean="0">
                <a:solidFill>
                  <a:srgbClr val="808030"/>
                </a:solidFill>
                <a:latin typeface="Courier New" charset="0"/>
              </a:rPr>
              <a:t>);</a:t>
            </a:r>
            <a:endParaRPr lang="fr-FR" sz="2000" dirty="0" smtClean="0">
              <a:latin typeface="Courier New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fr-FR" dirty="0" smtClean="0"/>
              <a:t>Avantage: création de tables avec plan // dans un script SQL</a:t>
            </a:r>
          </a:p>
          <a:p>
            <a:endParaRPr lang="fr-FR" sz="1800" dirty="0" smtClean="0">
              <a:latin typeface="Times New Roman" charset="0"/>
            </a:endParaRPr>
          </a:p>
          <a:p>
            <a:endParaRPr lang="fr-FR" sz="1800" dirty="0" smtClean="0">
              <a:latin typeface="Times New Roman" charset="0"/>
            </a:endParaRPr>
          </a:p>
          <a:p>
            <a:endParaRPr lang="fr-FR" sz="1200" dirty="0" smtClean="0">
              <a:latin typeface="Times New Roman" charset="0"/>
            </a:endParaRP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8911476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query</a:t>
            </a:r>
            <a:r>
              <a:rPr lang="fr-CH" dirty="0" smtClean="0"/>
              <a:t>: exemples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// </a:t>
            </a:r>
            <a:r>
              <a:rPr lang="fr-CH" dirty="0" err="1" smtClean="0"/>
              <a:t>agregate</a:t>
            </a:r>
            <a:endParaRPr lang="fr-CH" dirty="0" smtClean="0"/>
          </a:p>
          <a:p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explain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>
                <a:solidFill>
                  <a:srgbClr val="BB7977"/>
                </a:solidFill>
                <a:latin typeface="Courier New" charset="0"/>
              </a:rPr>
              <a:t>sum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000" dirty="0" err="1">
                <a:latin typeface="Courier New" charset="0"/>
              </a:rPr>
              <a:t>st_npoints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000" dirty="0" err="1">
                <a:latin typeface="Courier New" charset="0"/>
              </a:rPr>
              <a:t>geom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)),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>
                <a:solidFill>
                  <a:srgbClr val="BB7977"/>
                </a:solidFill>
                <a:latin typeface="Courier New" charset="0"/>
              </a:rPr>
              <a:t>min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000" dirty="0" err="1">
                <a:latin typeface="Courier New" charset="0"/>
              </a:rPr>
              <a:t>st_npoints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000" dirty="0" err="1">
                <a:latin typeface="Courier New" charset="0"/>
              </a:rPr>
              <a:t>geom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)),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>
                <a:solidFill>
                  <a:srgbClr val="BB7977"/>
                </a:solidFill>
                <a:latin typeface="Courier New" charset="0"/>
              </a:rPr>
              <a:t>max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000" dirty="0" err="1">
                <a:latin typeface="Courier New" charset="0"/>
              </a:rPr>
              <a:t>st_npoints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000" dirty="0" err="1">
                <a:latin typeface="Courier New" charset="0"/>
              </a:rPr>
              <a:t>geom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)),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BB7977"/>
                </a:solidFill>
                <a:latin typeface="Courier New" charset="0"/>
              </a:rPr>
              <a:t>avg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000" dirty="0" err="1">
                <a:latin typeface="Courier New" charset="0"/>
              </a:rPr>
              <a:t>st_npoints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000" dirty="0" err="1">
                <a:latin typeface="Courier New" charset="0"/>
              </a:rPr>
              <a:t>geom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))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parcelle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; </a:t>
            </a:r>
            <a:endParaRPr lang="en-US" sz="2000" dirty="0" smtClean="0">
              <a:solidFill>
                <a:srgbClr val="808030"/>
              </a:solidFill>
              <a:latin typeface="Courier New" charset="0"/>
            </a:endParaRPr>
          </a:p>
          <a:p>
            <a:endParaRPr lang="en-US" sz="2000" b="1" dirty="0">
              <a:solidFill>
                <a:srgbClr val="808030"/>
              </a:solidFill>
              <a:latin typeface="Courier New" charset="0"/>
            </a:endParaRPr>
          </a:p>
          <a:p>
            <a:r>
              <a:rPr lang="en-US" sz="2000" b="1" dirty="0" smtClean="0">
                <a:solidFill>
                  <a:srgbClr val="800000"/>
                </a:solidFill>
                <a:latin typeface="Courier New" charset="0"/>
              </a:rPr>
              <a:t>set</a:t>
            </a:r>
            <a:r>
              <a:rPr lang="en-US" sz="2000" dirty="0" smtClean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max_parallel_workers_per_gather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=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008C00"/>
                </a:solidFill>
                <a:latin typeface="Courier New" charset="0"/>
              </a:rPr>
              <a:t>0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;</a:t>
            </a:r>
            <a:endParaRPr lang="en-US" sz="2000" dirty="0">
              <a:latin typeface="Courier New" charset="0"/>
            </a:endParaRPr>
          </a:p>
          <a:p>
            <a:r>
              <a:rPr lang="en-US" sz="1600" b="1" dirty="0" smtClean="0">
                <a:latin typeface="Courier New" charset="0"/>
              </a:rPr>
              <a:t>Aggregate  </a:t>
            </a:r>
            <a:r>
              <a:rPr lang="en-US" sz="1600" b="1" dirty="0">
                <a:latin typeface="Courier New" charset="0"/>
              </a:rPr>
              <a:t>(cost=15492093.56..15492093.57 rows=1 width=48</a:t>
            </a:r>
            <a:r>
              <a:rPr lang="en-US" sz="1600" b="1" dirty="0" smtClean="0">
                <a:latin typeface="Courier New" charset="0"/>
              </a:rPr>
              <a:t>)</a:t>
            </a:r>
            <a:br>
              <a:rPr lang="en-US" sz="1600" b="1" dirty="0" smtClean="0">
                <a:latin typeface="Courier New" charset="0"/>
              </a:rPr>
            </a:br>
            <a:r>
              <a:rPr lang="en-US" sz="1600" b="1" dirty="0" smtClean="0">
                <a:latin typeface="Courier New" charset="0"/>
              </a:rPr>
              <a:t>   </a:t>
            </a:r>
            <a:r>
              <a:rPr lang="en-US" sz="1600" b="1" dirty="0">
                <a:latin typeface="Courier New" charset="0"/>
              </a:rPr>
              <a:t>-&gt;  </a:t>
            </a:r>
            <a:r>
              <a:rPr lang="en-US" sz="1600" b="1" dirty="0" err="1">
                <a:latin typeface="Courier New" charset="0"/>
              </a:rPr>
              <a:t>Seq</a:t>
            </a:r>
            <a:r>
              <a:rPr lang="en-US" sz="1600" b="1" dirty="0">
                <a:latin typeface="Courier New" charset="0"/>
              </a:rPr>
              <a:t> Scan on </a:t>
            </a:r>
            <a:r>
              <a:rPr lang="en-US" sz="1600" b="1" dirty="0" err="1">
                <a:latin typeface="Courier New" charset="0"/>
              </a:rPr>
              <a:t>parcelle</a:t>
            </a:r>
            <a:r>
              <a:rPr lang="en-US" sz="1600" b="1" dirty="0">
                <a:latin typeface="Courier New" charset="0"/>
              </a:rPr>
              <a:t>  (cost=0.00..4694615.88 rows=98158888 width=253)</a:t>
            </a:r>
            <a:br>
              <a:rPr lang="en-US" sz="1600" b="1" dirty="0">
                <a:latin typeface="Courier New" charset="0"/>
              </a:rPr>
            </a:br>
            <a:endParaRPr lang="en-US" sz="1600" b="1" dirty="0">
              <a:latin typeface="Courier New" charset="0"/>
            </a:endParaRPr>
          </a:p>
          <a:p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set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max_parallel_workers_per_gather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=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8C00"/>
                </a:solidFill>
                <a:latin typeface="Courier New" charset="0"/>
              </a:rPr>
              <a:t>6</a:t>
            </a:r>
            <a:r>
              <a:rPr lang="en-US" sz="2000" dirty="0" smtClean="0">
                <a:solidFill>
                  <a:srgbClr val="808030"/>
                </a:solidFill>
                <a:latin typeface="Courier New" charset="0"/>
              </a:rPr>
              <a:t>;</a:t>
            </a:r>
            <a:endParaRPr lang="en-US" sz="2000" dirty="0">
              <a:latin typeface="Courier New" charset="0"/>
            </a:endParaRPr>
          </a:p>
          <a:p>
            <a:r>
              <a:rPr lang="en-US" sz="1600" b="1" dirty="0" smtClean="0">
                <a:latin typeface="Courier New" charset="0"/>
              </a:rPr>
              <a:t>Finalize </a:t>
            </a:r>
            <a:r>
              <a:rPr lang="en-US" sz="1600" b="1" dirty="0">
                <a:latin typeface="Courier New" charset="0"/>
              </a:rPr>
              <a:t>Aggregate  (cost=5677205.47..5677205.48 rows=1 width=48)</a:t>
            </a:r>
            <a:br>
              <a:rPr lang="en-US" sz="1600" b="1" dirty="0">
                <a:latin typeface="Courier New" charset="0"/>
              </a:rPr>
            </a:br>
            <a:r>
              <a:rPr lang="en-US" sz="1600" b="1" dirty="0" smtClean="0">
                <a:latin typeface="Courier New" charset="0"/>
              </a:rPr>
              <a:t>  </a:t>
            </a:r>
            <a:r>
              <a:rPr lang="en-US" sz="1600" b="1" dirty="0">
                <a:latin typeface="Courier New" charset="0"/>
              </a:rPr>
              <a:t>-&gt;  Gather  (cost=5677204.80..5677205.41 rows=6 width=48)</a:t>
            </a:r>
            <a:br>
              <a:rPr lang="en-US" sz="1600" b="1" dirty="0">
                <a:latin typeface="Courier New" charset="0"/>
              </a:rPr>
            </a:br>
            <a:r>
              <a:rPr lang="en-US" sz="1600" b="1" dirty="0" smtClean="0">
                <a:latin typeface="Courier New" charset="0"/>
              </a:rPr>
              <a:t>        </a:t>
            </a:r>
            <a:r>
              <a:rPr lang="en-US" sz="1600" b="1" dirty="0">
                <a:latin typeface="Courier New" charset="0"/>
              </a:rPr>
              <a:t>Workers Planned: 6</a:t>
            </a:r>
            <a:br>
              <a:rPr lang="en-US" sz="1600" b="1" dirty="0">
                <a:latin typeface="Courier New" charset="0"/>
              </a:rPr>
            </a:br>
            <a:r>
              <a:rPr lang="en-US" sz="1600" b="1" dirty="0" smtClean="0">
                <a:latin typeface="Courier New" charset="0"/>
              </a:rPr>
              <a:t>        </a:t>
            </a:r>
            <a:r>
              <a:rPr lang="en-US" sz="1600" b="1" dirty="0">
                <a:latin typeface="Courier New" charset="0"/>
              </a:rPr>
              <a:t>-&gt;  Partial Aggregate  (cost=5676204.80..5676204.81 rows=1 width=48)</a:t>
            </a:r>
            <a:br>
              <a:rPr lang="en-US" sz="1600" b="1" dirty="0">
                <a:latin typeface="Courier New" charset="0"/>
              </a:rPr>
            </a:br>
            <a:r>
              <a:rPr lang="en-US" sz="1600" b="1" dirty="0" smtClean="0">
                <a:latin typeface="Courier New" charset="0"/>
              </a:rPr>
              <a:t>              </a:t>
            </a:r>
            <a:r>
              <a:rPr lang="en-US" sz="1600" b="1" dirty="0">
                <a:latin typeface="Courier New" charset="0"/>
              </a:rPr>
              <a:t>-&gt;  Parallel </a:t>
            </a:r>
            <a:r>
              <a:rPr lang="en-US" sz="1600" b="1" dirty="0" err="1">
                <a:latin typeface="Courier New" charset="0"/>
              </a:rPr>
              <a:t>Seq</a:t>
            </a:r>
            <a:r>
              <a:rPr lang="en-US" sz="1600" b="1" dirty="0">
                <a:latin typeface="Courier New" charset="0"/>
              </a:rPr>
              <a:t> Scan on </a:t>
            </a:r>
            <a:r>
              <a:rPr lang="en-US" sz="1600" b="1" dirty="0" err="1">
                <a:latin typeface="Courier New" charset="0"/>
              </a:rPr>
              <a:t>parcelle</a:t>
            </a:r>
            <a:r>
              <a:rPr lang="en-US" sz="1600" b="1" dirty="0">
                <a:latin typeface="Courier New" charset="0"/>
              </a:rPr>
              <a:t>  (cost=0.00..3876625.15 rows=16359815 </a:t>
            </a:r>
            <a:r>
              <a:rPr lang="en-US" sz="1600" b="1" dirty="0" smtClean="0">
                <a:latin typeface="Courier New" charset="0"/>
              </a:rPr>
              <a:t>width=253)</a:t>
            </a:r>
            <a:endParaRPr lang="en-US" sz="2000" b="1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913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query</a:t>
            </a:r>
            <a:r>
              <a:rPr lang="fr-CH" dirty="0" smtClean="0"/>
              <a:t>: exemples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 smtClean="0"/>
              <a:t>// </a:t>
            </a:r>
            <a:r>
              <a:rPr lang="en-US" dirty="0"/>
              <a:t>spatial JOIN</a:t>
            </a:r>
          </a:p>
          <a:p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explain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p</a:t>
            </a:r>
            <a:r>
              <a:rPr lang="en-US" sz="20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000" b="1" dirty="0" err="1">
                <a:solidFill>
                  <a:srgbClr val="800000"/>
                </a:solidFill>
                <a:latin typeface="Courier New" charset="0"/>
              </a:rPr>
              <a:t>id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0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000" dirty="0" err="1">
                <a:latin typeface="Courier New" charset="0"/>
              </a:rPr>
              <a:t>gid</a:t>
            </a:r>
            <a:r>
              <a:rPr lang="en-US" sz="2000" dirty="0">
                <a:latin typeface="Courier New" charset="0"/>
              </a:rPr>
              <a:t> </a:t>
            </a:r>
          </a:p>
          <a:p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parcelle</a:t>
            </a:r>
            <a:r>
              <a:rPr lang="en-US" sz="2000" dirty="0">
                <a:latin typeface="Courier New" charset="0"/>
              </a:rPr>
              <a:t> p 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join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carreau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on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st_intersects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000" dirty="0" err="1">
                <a:latin typeface="Courier New" charset="0"/>
              </a:rPr>
              <a:t>p</a:t>
            </a:r>
            <a:r>
              <a:rPr lang="en-US" sz="20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000" dirty="0" err="1">
                <a:latin typeface="Courier New" charset="0"/>
              </a:rPr>
              <a:t>geom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0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000" dirty="0" err="1">
                <a:latin typeface="Courier New" charset="0"/>
              </a:rPr>
              <a:t>geom</a:t>
            </a:r>
            <a:r>
              <a:rPr lang="en-US" sz="2000" dirty="0" smtClean="0">
                <a:solidFill>
                  <a:srgbClr val="808030"/>
                </a:solidFill>
                <a:latin typeface="Courier New" charset="0"/>
              </a:rPr>
              <a:t>);</a:t>
            </a:r>
          </a:p>
          <a:p>
            <a:endParaRPr lang="en-US" sz="2000" b="1" dirty="0" smtClean="0">
              <a:solidFill>
                <a:srgbClr val="800000"/>
              </a:solidFill>
              <a:latin typeface="Courier New" charset="0"/>
            </a:endParaRPr>
          </a:p>
          <a:p>
            <a:r>
              <a:rPr lang="en-US" sz="2000" b="1" dirty="0" smtClean="0">
                <a:solidFill>
                  <a:srgbClr val="800000"/>
                </a:solidFill>
                <a:latin typeface="Courier New" charset="0"/>
              </a:rPr>
              <a:t>set</a:t>
            </a:r>
            <a:r>
              <a:rPr lang="en-US" sz="2000" dirty="0" smtClean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max_parallel_workers_per_gather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=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008C00"/>
                </a:solidFill>
                <a:latin typeface="Courier New" charset="0"/>
              </a:rPr>
              <a:t>0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;</a:t>
            </a:r>
            <a:endParaRPr lang="en-US" sz="2000" dirty="0">
              <a:latin typeface="Courier New" charset="0"/>
            </a:endParaRPr>
          </a:p>
          <a:p>
            <a:r>
              <a:rPr lang="en-US" sz="1600" b="1" dirty="0" smtClean="0">
                <a:latin typeface="Courier New" charset="0"/>
              </a:rPr>
              <a:t>Nested </a:t>
            </a:r>
            <a:r>
              <a:rPr lang="en-US" sz="1600" b="1" dirty="0">
                <a:latin typeface="Courier New" charset="0"/>
              </a:rPr>
              <a:t>Loop  (cost=0.41..21389689299.18 rows=74542277448 width=12)  -&gt;  </a:t>
            </a:r>
            <a:r>
              <a:rPr lang="en-US" sz="1600" b="1" dirty="0" err="1">
                <a:latin typeface="Courier New" charset="0"/>
              </a:rPr>
              <a:t>Seq</a:t>
            </a:r>
            <a:r>
              <a:rPr lang="en-US" sz="1600" b="1" dirty="0">
                <a:latin typeface="Courier New" charset="0"/>
              </a:rPr>
              <a:t> Scan on </a:t>
            </a:r>
            <a:r>
              <a:rPr lang="en-US" sz="1600" b="1" dirty="0" err="1">
                <a:latin typeface="Courier New" charset="0"/>
              </a:rPr>
              <a:t>parcelle</a:t>
            </a:r>
            <a:r>
              <a:rPr lang="en-US" sz="1600" b="1" dirty="0">
                <a:latin typeface="Courier New" charset="0"/>
              </a:rPr>
              <a:t> p  (cost=0.00..4694615.88 rows=98158888 width=261)  -&gt;  Index Scan using </a:t>
            </a:r>
            <a:r>
              <a:rPr lang="en-US" sz="1600" b="1" dirty="0" err="1">
                <a:latin typeface="Courier New" charset="0"/>
              </a:rPr>
              <a:t>carreau_geom_idx</a:t>
            </a:r>
            <a:r>
              <a:rPr lang="en-US" sz="1600" b="1" dirty="0">
                <a:latin typeface="Courier New" charset="0"/>
              </a:rPr>
              <a:t> on </a:t>
            </a:r>
            <a:r>
              <a:rPr lang="en-US" sz="1600" b="1" dirty="0" err="1">
                <a:latin typeface="Courier New" charset="0"/>
              </a:rPr>
              <a:t>carreau</a:t>
            </a:r>
            <a:r>
              <a:rPr lang="en-US" sz="1600" b="1" dirty="0">
                <a:latin typeface="Courier New" charset="0"/>
              </a:rPr>
              <a:t> c  (cost=0.41..217.10 rows=76 width=36)        Index Cond: (</a:t>
            </a:r>
            <a:r>
              <a:rPr lang="en-US" sz="1600" b="1" dirty="0" err="1">
                <a:latin typeface="Courier New" charset="0"/>
              </a:rPr>
              <a:t>p.geom</a:t>
            </a:r>
            <a:r>
              <a:rPr lang="en-US" sz="1600" b="1" dirty="0">
                <a:latin typeface="Courier New" charset="0"/>
              </a:rPr>
              <a:t> &amp;&amp; </a:t>
            </a:r>
            <a:r>
              <a:rPr lang="en-US" sz="1600" b="1" dirty="0" err="1">
                <a:latin typeface="Courier New" charset="0"/>
              </a:rPr>
              <a:t>geom</a:t>
            </a:r>
            <a:r>
              <a:rPr lang="en-US" sz="1600" b="1" dirty="0">
                <a:latin typeface="Courier New" charset="0"/>
              </a:rPr>
              <a:t>)        Filter: _</a:t>
            </a:r>
            <a:r>
              <a:rPr lang="en-US" sz="1600" b="1" dirty="0" err="1">
                <a:latin typeface="Courier New" charset="0"/>
              </a:rPr>
              <a:t>st_intersects</a:t>
            </a:r>
            <a:r>
              <a:rPr lang="en-US" sz="1600" b="1" dirty="0">
                <a:latin typeface="Courier New" charset="0"/>
              </a:rPr>
              <a:t>(</a:t>
            </a:r>
            <a:r>
              <a:rPr lang="en-US" sz="1600" b="1" dirty="0" err="1">
                <a:latin typeface="Courier New" charset="0"/>
              </a:rPr>
              <a:t>p.geom</a:t>
            </a:r>
            <a:r>
              <a:rPr lang="en-US" sz="1600" b="1" dirty="0">
                <a:latin typeface="Courier New" charset="0"/>
              </a:rPr>
              <a:t>, </a:t>
            </a:r>
            <a:r>
              <a:rPr lang="en-US" sz="1600" b="1" dirty="0" err="1">
                <a:latin typeface="Courier New" charset="0"/>
              </a:rPr>
              <a:t>geom</a:t>
            </a:r>
            <a:r>
              <a:rPr lang="en-US" sz="1600" b="1" dirty="0" smtClean="0">
                <a:latin typeface="Courier New" charset="0"/>
              </a:rPr>
              <a:t>)</a:t>
            </a:r>
          </a:p>
          <a:p>
            <a:endParaRPr lang="en-US" sz="2000" b="1" dirty="0" smtClean="0">
              <a:solidFill>
                <a:srgbClr val="800000"/>
              </a:solidFill>
              <a:latin typeface="Courier New" charset="0"/>
            </a:endParaRPr>
          </a:p>
          <a:p>
            <a:r>
              <a:rPr lang="en-US" sz="2000" b="1" dirty="0" smtClean="0">
                <a:solidFill>
                  <a:srgbClr val="800000"/>
                </a:solidFill>
                <a:latin typeface="Courier New" charset="0"/>
              </a:rPr>
              <a:t>set</a:t>
            </a:r>
            <a:r>
              <a:rPr lang="en-US" sz="2000" dirty="0" smtClean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max_parallel_workers_per_gather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=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8C00"/>
                </a:solidFill>
                <a:latin typeface="Courier New" charset="0"/>
              </a:rPr>
              <a:t>6</a:t>
            </a:r>
            <a:r>
              <a:rPr lang="en-US" sz="2000" dirty="0" smtClean="0">
                <a:solidFill>
                  <a:srgbClr val="808030"/>
                </a:solidFill>
                <a:latin typeface="Courier New" charset="0"/>
              </a:rPr>
              <a:t>;</a:t>
            </a:r>
            <a:endParaRPr lang="en-US" sz="2000" dirty="0">
              <a:latin typeface="Courier New" charset="0"/>
            </a:endParaRPr>
          </a:p>
          <a:p>
            <a:r>
              <a:rPr lang="en-US" sz="1600" b="1" dirty="0">
                <a:latin typeface="Courier New" charset="0"/>
              </a:rPr>
              <a:t>Gather  (cost=1000.41</a:t>
            </a:r>
            <a:r>
              <a:rPr lang="en-US" sz="1600" b="1" dirty="0" smtClean="0">
                <a:latin typeface="Courier New" charset="0"/>
              </a:rPr>
              <a:t>..022271223.12 </a:t>
            </a:r>
            <a:r>
              <a:rPr lang="en-US" sz="1600" b="1" dirty="0">
                <a:latin typeface="Courier New" charset="0"/>
              </a:rPr>
              <a:t>rows=74542277448 width=12)  Workers Planned: 6  -&gt;  Nested Loop  (cost=0.41..3568042478.32 rows=74542277448 width=12)        -&gt;  Parallel </a:t>
            </a:r>
            <a:r>
              <a:rPr lang="en-US" sz="1600" b="1" dirty="0" err="1">
                <a:latin typeface="Courier New" charset="0"/>
              </a:rPr>
              <a:t>Seq</a:t>
            </a:r>
            <a:r>
              <a:rPr lang="en-US" sz="1600" b="1" dirty="0">
                <a:latin typeface="Courier New" charset="0"/>
              </a:rPr>
              <a:t> Scan on </a:t>
            </a:r>
            <a:r>
              <a:rPr lang="en-US" sz="1600" b="1" dirty="0" err="1">
                <a:latin typeface="Courier New" charset="0"/>
              </a:rPr>
              <a:t>parcelle</a:t>
            </a:r>
            <a:r>
              <a:rPr lang="en-US" sz="1600" b="1" dirty="0">
                <a:latin typeface="Courier New" charset="0"/>
              </a:rPr>
              <a:t> p  (cost=0.00..3876625.15 rows=16359815 width=261)        -&gt;  Index Scan using </a:t>
            </a:r>
            <a:r>
              <a:rPr lang="en-US" sz="1600" b="1" dirty="0" err="1">
                <a:latin typeface="Courier New" charset="0"/>
              </a:rPr>
              <a:t>carreau_geom_idx</a:t>
            </a:r>
            <a:r>
              <a:rPr lang="en-US" sz="1600" b="1" dirty="0">
                <a:latin typeface="Courier New" charset="0"/>
              </a:rPr>
              <a:t> on </a:t>
            </a:r>
            <a:r>
              <a:rPr lang="en-US" sz="1600" b="1" dirty="0" err="1">
                <a:latin typeface="Courier New" charset="0"/>
              </a:rPr>
              <a:t>carreau</a:t>
            </a:r>
            <a:r>
              <a:rPr lang="en-US" sz="1600" b="1" dirty="0">
                <a:latin typeface="Courier New" charset="0"/>
              </a:rPr>
              <a:t> c  (cost=0.41..217.10 rows=76 width=36)              Index Cond: (</a:t>
            </a:r>
            <a:r>
              <a:rPr lang="en-US" sz="1600" b="1" dirty="0" err="1">
                <a:latin typeface="Courier New" charset="0"/>
              </a:rPr>
              <a:t>p.geom</a:t>
            </a:r>
            <a:r>
              <a:rPr lang="en-US" sz="1600" b="1" dirty="0">
                <a:latin typeface="Courier New" charset="0"/>
              </a:rPr>
              <a:t> &amp;&amp; </a:t>
            </a:r>
            <a:r>
              <a:rPr lang="en-US" sz="1600" b="1" dirty="0" err="1">
                <a:latin typeface="Courier New" charset="0"/>
              </a:rPr>
              <a:t>geom</a:t>
            </a:r>
            <a:r>
              <a:rPr lang="en-US" sz="1600" b="1" dirty="0">
                <a:latin typeface="Courier New" charset="0"/>
              </a:rPr>
              <a:t>)              Filter: _</a:t>
            </a:r>
            <a:r>
              <a:rPr lang="en-US" sz="1600" b="1" dirty="0" err="1">
                <a:latin typeface="Courier New" charset="0"/>
              </a:rPr>
              <a:t>st_intersects</a:t>
            </a:r>
            <a:r>
              <a:rPr lang="en-US" sz="1600" b="1" dirty="0">
                <a:latin typeface="Courier New" charset="0"/>
              </a:rPr>
              <a:t>(</a:t>
            </a:r>
            <a:r>
              <a:rPr lang="en-US" sz="1600" b="1" dirty="0" err="1">
                <a:latin typeface="Courier New" charset="0"/>
              </a:rPr>
              <a:t>p.geom</a:t>
            </a:r>
            <a:r>
              <a:rPr lang="en-US" sz="1600" b="1" dirty="0">
                <a:latin typeface="Courier New" charset="0"/>
              </a:rPr>
              <a:t>, </a:t>
            </a:r>
            <a:r>
              <a:rPr lang="en-US" sz="1600" b="1" dirty="0" err="1">
                <a:latin typeface="Courier New" charset="0"/>
              </a:rPr>
              <a:t>geom</a:t>
            </a:r>
            <a:r>
              <a:rPr lang="en-US" sz="1600" b="1" dirty="0">
                <a:latin typeface="Courier New" charset="0"/>
              </a:rPr>
              <a:t>)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fr-CH" dirty="0" smtClean="0"/>
          </a:p>
        </p:txBody>
      </p:sp>
    </p:spTree>
    <p:extLst>
      <p:ext uri="{BB962C8B-B14F-4D97-AF65-F5344CB8AC3E}">
        <p14:creationId xmlns:p14="http://schemas.microsoft.com/office/powerpoint/2010/main" val="437070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query</a:t>
            </a:r>
            <a:r>
              <a:rPr lang="fr-CH" dirty="0" smtClean="0"/>
              <a:t>: exemples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 smtClean="0"/>
              <a:t>Gain de performance: </a:t>
            </a:r>
            <a:r>
              <a:rPr lang="en-US" dirty="0" smtClean="0"/>
              <a:t>N </a:t>
            </a:r>
            <a:r>
              <a:rPr lang="en-US" dirty="0" smtClean="0"/>
              <a:t>x plus </a:t>
            </a:r>
            <a:r>
              <a:rPr lang="en-US" dirty="0" err="1" smtClean="0"/>
              <a:t>rapide</a:t>
            </a:r>
            <a:r>
              <a:rPr lang="en-US" dirty="0" smtClean="0"/>
              <a:t>, n = </a:t>
            </a:r>
            <a:r>
              <a:rPr lang="en-US" dirty="0" err="1" smtClean="0"/>
              <a:t>nombre</a:t>
            </a:r>
            <a:r>
              <a:rPr lang="en-US" dirty="0" smtClean="0"/>
              <a:t> de workers </a:t>
            </a:r>
            <a:r>
              <a:rPr lang="en-US" b="1" dirty="0" err="1" smtClean="0"/>
              <a:t>en</a:t>
            </a:r>
            <a:r>
              <a:rPr lang="en-US" b="1" dirty="0" smtClean="0"/>
              <a:t> plus </a:t>
            </a:r>
            <a:r>
              <a:rPr lang="en-US" dirty="0" smtClean="0"/>
              <a:t>du </a:t>
            </a:r>
            <a:r>
              <a:rPr lang="en-US" dirty="0" smtClean="0"/>
              <a:t>process normal</a:t>
            </a:r>
          </a:p>
          <a:p>
            <a:pPr lvl="1">
              <a:buFont typeface="Arial" charset="0"/>
              <a:buChar char="•"/>
            </a:pPr>
            <a:r>
              <a:rPr lang="fr-FR" dirty="0" smtClean="0"/>
              <a:t> Sample0</a:t>
            </a:r>
            <a:r>
              <a:rPr lang="is-IS" dirty="0" smtClean="0"/>
              <a:t> </a:t>
            </a:r>
            <a:r>
              <a:rPr lang="is-IS" dirty="0"/>
              <a:t>(</a:t>
            </a:r>
            <a:r>
              <a:rPr lang="tr-TR" dirty="0"/>
              <a:t>22</a:t>
            </a:r>
            <a:r>
              <a:rPr lang="fr-FR" dirty="0"/>
              <a:t>M </a:t>
            </a:r>
            <a:r>
              <a:rPr lang="is-IS" dirty="0"/>
              <a:t>x 545</a:t>
            </a:r>
            <a:r>
              <a:rPr lang="fr-FR" dirty="0"/>
              <a:t>k)</a:t>
            </a:r>
            <a:r>
              <a:rPr lang="en-US" dirty="0"/>
              <a:t>: </a:t>
            </a:r>
            <a:r>
              <a:rPr lang="en-US" b="1" dirty="0"/>
              <a:t>740s vs 2403s </a:t>
            </a:r>
            <a:r>
              <a:rPr lang="en-US" sz="2000" b="1" dirty="0"/>
              <a:t>(x 3.7)</a:t>
            </a:r>
            <a:endParaRPr lang="en-US" b="1" dirty="0"/>
          </a:p>
          <a:p>
            <a:pPr lvl="1">
              <a:buFont typeface="Arial" charset="0"/>
              <a:buChar char="•"/>
            </a:pPr>
            <a:r>
              <a:rPr lang="en-US" dirty="0"/>
              <a:t> </a:t>
            </a:r>
            <a:r>
              <a:rPr lang="fr-FR" dirty="0"/>
              <a:t>Sample1</a:t>
            </a:r>
            <a:r>
              <a:rPr lang="is-IS" dirty="0"/>
              <a:t> (2.9M x </a:t>
            </a:r>
            <a:r>
              <a:rPr lang="fi-FI" dirty="0"/>
              <a:t>87k) </a:t>
            </a:r>
            <a:r>
              <a:rPr lang="en-US" dirty="0"/>
              <a:t>: </a:t>
            </a:r>
            <a:r>
              <a:rPr lang="en-US" b="1" dirty="0" smtClean="0"/>
              <a:t>105s </a:t>
            </a:r>
            <a:r>
              <a:rPr lang="en-US" b="1" dirty="0"/>
              <a:t>vs </a:t>
            </a:r>
            <a:r>
              <a:rPr lang="en-US" b="1" dirty="0" smtClean="0"/>
              <a:t>406s </a:t>
            </a:r>
            <a:r>
              <a:rPr lang="en-US" sz="2000" b="1" dirty="0"/>
              <a:t>(x </a:t>
            </a:r>
            <a:r>
              <a:rPr lang="en-US" sz="2000" b="1" dirty="0" smtClean="0"/>
              <a:t>3.9)</a:t>
            </a:r>
            <a:endParaRPr lang="en-US" b="1" dirty="0"/>
          </a:p>
          <a:p>
            <a:pPr lvl="1">
              <a:buFont typeface="Arial" charset="0"/>
              <a:buChar char="•"/>
            </a:pPr>
            <a:r>
              <a:rPr lang="en-US" dirty="0"/>
              <a:t> Sample2 (</a:t>
            </a:r>
            <a:r>
              <a:rPr lang="is-IS" dirty="0"/>
              <a:t>380k x 14k) : </a:t>
            </a:r>
            <a:r>
              <a:rPr lang="is-IS" b="1" dirty="0" smtClean="0"/>
              <a:t>21.7s </a:t>
            </a:r>
            <a:r>
              <a:rPr lang="is-IS" b="1" dirty="0"/>
              <a:t>vs </a:t>
            </a:r>
            <a:r>
              <a:rPr lang="is-IS" b="1" dirty="0" smtClean="0"/>
              <a:t> 82s </a:t>
            </a:r>
            <a:r>
              <a:rPr lang="en-US" sz="2000" b="1" dirty="0"/>
              <a:t>(x </a:t>
            </a:r>
            <a:r>
              <a:rPr lang="en-US" sz="2000" b="1" dirty="0" smtClean="0"/>
              <a:t>3.8)</a:t>
            </a:r>
            <a:endParaRPr lang="en-US" b="1" dirty="0"/>
          </a:p>
          <a:p>
            <a:pPr lvl="1">
              <a:buFont typeface="Arial" charset="0"/>
              <a:buChar char="•"/>
            </a:pPr>
            <a:endParaRPr lang="is-IS" b="1" dirty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83" y="3786914"/>
            <a:ext cx="3456384" cy="22251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06" y="3838479"/>
            <a:ext cx="3384376" cy="2173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31" y="3751576"/>
            <a:ext cx="3456384" cy="226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77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query</a:t>
            </a:r>
            <a:r>
              <a:rPr lang="fr-CH" dirty="0" smtClean="0"/>
              <a:t>: </a:t>
            </a:r>
            <a:r>
              <a:rPr lang="fr-CH" dirty="0" smtClean="0"/>
              <a:t>exemples</a:t>
            </a:r>
            <a:endParaRPr lang="fr-CH" dirty="0" smtClean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Sample0: 0-2 workers: </a:t>
            </a:r>
            <a:r>
              <a:rPr lang="en-US" dirty="0" err="1" smtClean="0"/>
              <a:t>changement</a:t>
            </a:r>
            <a:r>
              <a:rPr lang="en-US" dirty="0" smtClean="0"/>
              <a:t> de plan de </a:t>
            </a:r>
            <a:r>
              <a:rPr lang="en-US" dirty="0" err="1" smtClean="0"/>
              <a:t>requête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 Table carreau_sample0 plus petite que </a:t>
            </a:r>
            <a:r>
              <a:rPr lang="en-US" dirty="0" err="1" smtClean="0"/>
              <a:t>parcelle</a:t>
            </a:r>
            <a:endParaRPr lang="en-US" dirty="0" smtClean="0"/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marL="0" indent="0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Workers Launched: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4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-&gt;  Nested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Loop   </a:t>
            </a:r>
            <a:br>
              <a:rPr lang="en-US" sz="2000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-&gt;  Parallel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Scan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on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parcelle_sample0 p  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 -&gt; 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Index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Scan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using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carreau_sample0_geom_gist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on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carreau_sample0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c</a:t>
            </a:r>
          </a:p>
          <a:p>
            <a:pPr marL="0" indent="0"/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Workers Launched: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2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-&gt;  Nested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Loop  </a:t>
            </a:r>
            <a:br>
              <a:rPr lang="en-US" sz="2000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-&gt;  Parallel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Scan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on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carreau_sample0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c  </a:t>
            </a:r>
            <a:br>
              <a:rPr lang="en-US" sz="2000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-&gt; 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Index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Scan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using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parcelle_sample0_geom_gist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on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parcelle_sample0 p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c</a:t>
            </a:r>
          </a:p>
          <a:p>
            <a:pPr marL="0" indent="0"/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/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2240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Comparaison des solutions</a:t>
            </a:r>
            <a:endParaRPr lang="fr-CH" dirty="0" smtClean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err="1" smtClean="0"/>
              <a:t>Création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couche</a:t>
            </a:r>
            <a:r>
              <a:rPr lang="en-US" dirty="0" smtClean="0"/>
              <a:t> </a:t>
            </a:r>
            <a:r>
              <a:rPr lang="en-US" dirty="0" err="1" smtClean="0"/>
              <a:t>d’intersection</a:t>
            </a:r>
            <a:r>
              <a:rPr lang="en-US" dirty="0" smtClean="0"/>
              <a:t> entre les </a:t>
            </a:r>
            <a:r>
              <a:rPr lang="en-US" dirty="0" err="1" smtClean="0"/>
              <a:t>deux</a:t>
            </a:r>
            <a:r>
              <a:rPr lang="en-US" dirty="0" smtClean="0"/>
              <a:t> tables test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/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p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b="1" dirty="0" err="1">
                <a:solidFill>
                  <a:srgbClr val="800000"/>
                </a:solidFill>
                <a:latin typeface="Courier New" charset="0"/>
              </a:rPr>
              <a:t>id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idparc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gid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idcarreau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p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annee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endParaRPr lang="en-US" sz="2400" dirty="0">
              <a:latin typeface="Courier New" charset="0"/>
            </a:endParaRPr>
          </a:p>
          <a:p>
            <a:r>
              <a:rPr lang="en-US" sz="2400" dirty="0">
                <a:latin typeface="Courier New" charset="0"/>
              </a:rPr>
              <a:t>  </a:t>
            </a:r>
            <a:r>
              <a:rPr lang="en-US" sz="2400" dirty="0" err="1">
                <a:latin typeface="Courier New" charset="0"/>
              </a:rPr>
              <a:t>clock_timestamp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()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creation_time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endParaRPr lang="en-US" sz="2400" dirty="0">
              <a:latin typeface="Courier New" charset="0"/>
            </a:endParaRPr>
          </a:p>
          <a:p>
            <a:r>
              <a:rPr lang="en-US" sz="2400" dirty="0">
                <a:latin typeface="Courier New" charset="0"/>
              </a:rPr>
              <a:t>  </a:t>
            </a:r>
            <a:r>
              <a:rPr lang="en-US" sz="2400" dirty="0" err="1">
                <a:latin typeface="Courier New" charset="0"/>
              </a:rPr>
              <a:t>st_intersection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400" dirty="0" err="1">
                <a:latin typeface="Courier New" charset="0"/>
              </a:rPr>
              <a:t>p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geom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geom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)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geom</a:t>
            </a:r>
            <a:endParaRPr lang="en-US" sz="2400" dirty="0">
              <a:latin typeface="Courier New" charset="0"/>
            </a:endParaRPr>
          </a:p>
          <a:p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 smtClean="0">
                <a:latin typeface="Courier New" charset="0"/>
              </a:rPr>
              <a:t>parcelle</a:t>
            </a:r>
            <a:r>
              <a:rPr lang="en-US" sz="2400" dirty="0" smtClean="0">
                <a:latin typeface="Courier New" charset="0"/>
              </a:rPr>
              <a:t> p 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</a:rPr>
              <a:t>join</a:t>
            </a:r>
            <a:r>
              <a:rPr lang="en-US" sz="2400" dirty="0" smtClean="0">
                <a:latin typeface="Courier New" charset="0"/>
              </a:rPr>
              <a:t> </a:t>
            </a:r>
            <a:r>
              <a:rPr lang="en-US" sz="2400" dirty="0" err="1" smtClean="0">
                <a:latin typeface="Courier New" charset="0"/>
              </a:rPr>
              <a:t>carreau</a:t>
            </a:r>
            <a:r>
              <a:rPr lang="en-US" sz="2400" dirty="0" smtClean="0">
                <a:latin typeface="Courier New" charset="0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400" dirty="0">
                <a:latin typeface="Courier New" charset="0"/>
              </a:rPr>
              <a:t> </a:t>
            </a:r>
            <a:endParaRPr lang="en-US" sz="2400" dirty="0" smtClean="0">
              <a:latin typeface="Courier New" charset="0"/>
            </a:endParaRPr>
          </a:p>
          <a:p>
            <a:r>
              <a:rPr lang="en-US" sz="2400" b="1" dirty="0" smtClean="0">
                <a:solidFill>
                  <a:srgbClr val="800000"/>
                </a:solidFill>
                <a:latin typeface="Courier New" charset="0"/>
              </a:rPr>
              <a:t>on</a:t>
            </a:r>
            <a:r>
              <a:rPr lang="en-US" sz="2400" dirty="0" smtClean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st_intersects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400" dirty="0" err="1">
                <a:latin typeface="Courier New" charset="0"/>
              </a:rPr>
              <a:t>p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geom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geom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);</a:t>
            </a:r>
            <a:endParaRPr lang="en-US" sz="2400" dirty="0">
              <a:latin typeface="Courier New" charset="0"/>
            </a:endParaRPr>
          </a:p>
          <a:p>
            <a:endParaRPr lang="en-US" sz="3200" dirty="0">
              <a:latin typeface="Times New Roman" charset="0"/>
            </a:endParaRPr>
          </a:p>
          <a:p>
            <a:pPr marL="0" indent="0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1179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Comparaison des solutions</a:t>
            </a:r>
            <a:endParaRPr lang="fr-CH" dirty="0" smtClean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0" indent="0"/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66" y="1331565"/>
            <a:ext cx="7632848" cy="586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025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smtClean="0"/>
              <a:t>Plan de la présentation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Introduction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Données de test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Solutions testées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GNU </a:t>
            </a:r>
            <a:r>
              <a:rPr lang="fr-CH" dirty="0" err="1" smtClean="0"/>
              <a:t>Parallel</a:t>
            </a:r>
            <a:r>
              <a:rPr lang="fr-CH" dirty="0" smtClean="0"/>
              <a:t>: </a:t>
            </a:r>
            <a:r>
              <a:rPr lang="fr-CH" dirty="0" err="1" smtClean="0"/>
              <a:t>Fast</a:t>
            </a:r>
            <a:r>
              <a:rPr lang="fr-CH" dirty="0" smtClean="0"/>
              <a:t> </a:t>
            </a:r>
            <a:r>
              <a:rPr lang="fr-CH" dirty="0" err="1" smtClean="0"/>
              <a:t>Map</a:t>
            </a:r>
            <a:r>
              <a:rPr lang="fr-CH" dirty="0" smtClean="0"/>
              <a:t> Intersection/Par </a:t>
            </a:r>
            <a:r>
              <a:rPr lang="fr-CH" dirty="0" err="1" smtClean="0"/>
              <a:t>Psql</a:t>
            </a:r>
            <a:endParaRPr lang="fr-CH" dirty="0" smtClean="0"/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err="1" smtClean="0"/>
              <a:t>Postgresql</a:t>
            </a:r>
            <a:r>
              <a:rPr lang="fr-CH" dirty="0" smtClean="0"/>
              <a:t>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Query</a:t>
            </a:r>
            <a:endParaRPr lang="fr-CH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fr-CH" dirty="0" smtClean="0"/>
          </a:p>
        </p:txBody>
      </p:sp>
    </p:spTree>
    <p:extLst>
      <p:ext uri="{BB962C8B-B14F-4D97-AF65-F5344CB8AC3E}">
        <p14:creationId xmlns:p14="http://schemas.microsoft.com/office/powerpoint/2010/main" val="10924739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Comparaison des solutions</a:t>
            </a:r>
            <a:endParaRPr lang="fr-CH" dirty="0" smtClean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FMI: script shell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éditer</a:t>
            </a:r>
            <a:r>
              <a:rPr lang="en-US" dirty="0" smtClean="0"/>
              <a:t>: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/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800000"/>
                </a:solidFill>
                <a:latin typeface="Courier New" charset="0"/>
              </a:rPr>
              <a:t>CREATE</a:t>
            </a:r>
            <a:r>
              <a:rPr lang="en-US" sz="2400" dirty="0" smtClean="0">
                <a:latin typeface="Courier New" charset="0"/>
              </a:rPr>
              <a:t> </a:t>
            </a:r>
            <a:r>
              <a:rPr lang="en-US" sz="2400" dirty="0">
                <a:latin typeface="Courier New" charset="0"/>
              </a:rPr>
              <a:t>UNLOGGED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TABLE</a:t>
            </a:r>
            <a:r>
              <a:rPr lang="en-US" sz="2400" dirty="0">
                <a:latin typeface="Courier New" charset="0"/>
              </a:rPr>
              <a:t> $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{</a:t>
            </a:r>
            <a:r>
              <a:rPr lang="en-US" sz="2400" dirty="0">
                <a:solidFill>
                  <a:srgbClr val="008C00"/>
                </a:solidFill>
                <a:latin typeface="Courier New" charset="0"/>
              </a:rPr>
              <a:t>4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}</a:t>
            </a:r>
            <a:r>
              <a:rPr lang="en-US" sz="2400" dirty="0">
                <a:latin typeface="Courier New" charset="0"/>
              </a:rPr>
              <a:t>_$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{</a:t>
            </a:r>
            <a:r>
              <a:rPr lang="en-US" sz="2400" dirty="0">
                <a:solidFill>
                  <a:srgbClr val="008C00"/>
                </a:solidFill>
                <a:latin typeface="Courier New" charset="0"/>
              </a:rPr>
              <a:t>1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}</a:t>
            </a:r>
            <a:r>
              <a:rPr lang="en-US" sz="2400" dirty="0">
                <a:latin typeface="Courier New" charset="0"/>
              </a:rPr>
              <a:t>_$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{</a:t>
            </a:r>
            <a:r>
              <a:rPr lang="en-US" sz="2400" dirty="0">
                <a:solidFill>
                  <a:srgbClr val="008C00"/>
                </a:solidFill>
                <a:latin typeface="Courier New" charset="0"/>
              </a:rPr>
              <a:t>2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}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2400" dirty="0">
                <a:latin typeface="Courier New" charset="0"/>
              </a:rPr>
              <a:t> </a:t>
            </a:r>
          </a:p>
          <a:p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p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b="1" dirty="0" err="1">
                <a:solidFill>
                  <a:srgbClr val="800000"/>
                </a:solidFill>
                <a:latin typeface="Courier New" charset="0"/>
              </a:rPr>
              <a:t>id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idparc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gid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idcarreau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p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annee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endParaRPr lang="en-US" sz="2400" dirty="0">
              <a:latin typeface="Courier New" charset="0"/>
            </a:endParaRPr>
          </a:p>
          <a:p>
            <a:r>
              <a:rPr lang="en-US" sz="2400" dirty="0">
                <a:latin typeface="Courier New" charset="0"/>
              </a:rPr>
              <a:t>    </a:t>
            </a:r>
            <a:r>
              <a:rPr lang="en-US" sz="2400" dirty="0" err="1">
                <a:latin typeface="Courier New" charset="0"/>
              </a:rPr>
              <a:t>clock_timestamp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()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creation_time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endParaRPr lang="en-US" sz="2400" dirty="0">
              <a:latin typeface="Courier New" charset="0"/>
            </a:endParaRPr>
          </a:p>
          <a:p>
            <a:r>
              <a:rPr lang="en-US" sz="2400" dirty="0">
                <a:latin typeface="Courier New" charset="0"/>
              </a:rPr>
              <a:t>    </a:t>
            </a:r>
            <a:r>
              <a:rPr lang="en-US" sz="2400" dirty="0" err="1">
                <a:latin typeface="Courier New" charset="0"/>
              </a:rPr>
              <a:t>st_intersection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400" dirty="0" err="1">
                <a:latin typeface="Courier New" charset="0"/>
              </a:rPr>
              <a:t>p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geom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geom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)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geom</a:t>
            </a:r>
            <a:endParaRPr lang="en-US" sz="2400" dirty="0">
              <a:latin typeface="Courier New" charset="0"/>
            </a:endParaRPr>
          </a:p>
          <a:p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 smtClean="0">
                <a:latin typeface="Courier New" charset="0"/>
              </a:rPr>
              <a:t>parcelle</a:t>
            </a:r>
            <a:r>
              <a:rPr lang="en-US" sz="2400" dirty="0" smtClean="0">
                <a:latin typeface="Courier New" charset="0"/>
              </a:rPr>
              <a:t> </a:t>
            </a:r>
            <a:r>
              <a:rPr lang="en-US" sz="2400" dirty="0">
                <a:latin typeface="Courier New" charset="0"/>
              </a:rPr>
              <a:t>p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join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 smtClean="0">
                <a:latin typeface="Courier New" charset="0"/>
              </a:rPr>
              <a:t>carreau</a:t>
            </a:r>
            <a:r>
              <a:rPr lang="en-US" sz="2400" dirty="0" smtClean="0">
                <a:latin typeface="Courier New" charset="0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400" dirty="0">
                <a:latin typeface="Courier New" charset="0"/>
              </a:rPr>
              <a:t> </a:t>
            </a:r>
            <a:endParaRPr lang="en-US" sz="2400" dirty="0" smtClean="0">
              <a:latin typeface="Courier New" charset="0"/>
            </a:endParaRPr>
          </a:p>
          <a:p>
            <a:r>
              <a:rPr lang="en-US" sz="2400" b="1" dirty="0" smtClean="0">
                <a:solidFill>
                  <a:srgbClr val="800000"/>
                </a:solidFill>
                <a:latin typeface="Courier New" charset="0"/>
              </a:rPr>
              <a:t>on</a:t>
            </a:r>
            <a:r>
              <a:rPr lang="en-US" sz="2400" dirty="0" smtClean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st_intersects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400" dirty="0" err="1">
                <a:latin typeface="Courier New" charset="0"/>
              </a:rPr>
              <a:t>p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geom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geom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)</a:t>
            </a:r>
            <a:endParaRPr lang="en-US" sz="2400" dirty="0">
              <a:latin typeface="Courier New" charset="0"/>
            </a:endParaRPr>
          </a:p>
          <a:p>
            <a:r>
              <a:rPr lang="en-US" sz="2400" dirty="0">
                <a:latin typeface="Courier New" charset="0"/>
              </a:rPr>
              <a:t> 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WHERE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p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b="1" dirty="0" err="1">
                <a:solidFill>
                  <a:srgbClr val="800000"/>
                </a:solidFill>
                <a:latin typeface="Courier New" charset="0"/>
              </a:rPr>
              <a:t>id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%</a:t>
            </a:r>
            <a:r>
              <a:rPr lang="en-US" sz="2400" dirty="0">
                <a:latin typeface="Courier New" charset="0"/>
              </a:rPr>
              <a:t>$</a:t>
            </a:r>
            <a:r>
              <a:rPr lang="en-US" sz="2400" dirty="0">
                <a:solidFill>
                  <a:srgbClr val="008C00"/>
                </a:solidFill>
                <a:latin typeface="Courier New" charset="0"/>
              </a:rPr>
              <a:t>3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=</a:t>
            </a:r>
            <a:r>
              <a:rPr lang="en-US" sz="2400" dirty="0">
                <a:latin typeface="Courier New" charset="0"/>
              </a:rPr>
              <a:t>$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{</a:t>
            </a:r>
            <a:r>
              <a:rPr lang="en-US" sz="2400" dirty="0">
                <a:solidFill>
                  <a:srgbClr val="008C00"/>
                </a:solidFill>
                <a:latin typeface="Courier New" charset="0"/>
              </a:rPr>
              <a:t>1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}</a:t>
            </a:r>
            <a:endParaRPr lang="en-US" sz="2400" dirty="0">
              <a:latin typeface="Courier New" charset="0"/>
            </a:endParaRPr>
          </a:p>
          <a:p>
            <a:r>
              <a:rPr lang="en-US" sz="2400" dirty="0">
                <a:latin typeface="Courier New" charset="0"/>
              </a:rPr>
              <a:t> 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AND</a:t>
            </a:r>
            <a:r>
              <a:rPr lang="en-US" sz="2400" dirty="0"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gid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%</a:t>
            </a:r>
            <a:r>
              <a:rPr lang="en-US" sz="2400" dirty="0">
                <a:latin typeface="Courier New" charset="0"/>
              </a:rPr>
              <a:t>$</a:t>
            </a:r>
            <a:r>
              <a:rPr lang="en-US" sz="2400" dirty="0">
                <a:solidFill>
                  <a:srgbClr val="008C00"/>
                </a:solidFill>
                <a:latin typeface="Courier New" charset="0"/>
              </a:rPr>
              <a:t>3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=</a:t>
            </a:r>
            <a:r>
              <a:rPr lang="en-US" sz="2400" dirty="0">
                <a:latin typeface="Courier New" charset="0"/>
              </a:rPr>
              <a:t>$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{</a:t>
            </a:r>
            <a:r>
              <a:rPr lang="en-US" sz="2400" dirty="0">
                <a:solidFill>
                  <a:srgbClr val="008C00"/>
                </a:solidFill>
                <a:latin typeface="Courier New" charset="0"/>
              </a:rPr>
              <a:t>2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};</a:t>
            </a:r>
            <a:endParaRPr lang="en-US" sz="2400" dirty="0">
              <a:latin typeface="Courier New" charset="0"/>
            </a:endParaRPr>
          </a:p>
          <a:p>
            <a:r>
              <a:rPr lang="hr-HR" sz="2400" dirty="0">
                <a:latin typeface="Courier New" charset="0"/>
              </a:rPr>
              <a:t>" </a:t>
            </a:r>
            <a:r>
              <a:rPr lang="hr-HR" sz="2400" dirty="0">
                <a:solidFill>
                  <a:srgbClr val="808030"/>
                </a:solidFill>
                <a:latin typeface="Courier New" charset="0"/>
              </a:rPr>
              <a:t>|</a:t>
            </a:r>
            <a:r>
              <a:rPr lang="hr-HR" sz="2400" dirty="0">
                <a:latin typeface="Courier New" charset="0"/>
              </a:rPr>
              <a:t> $</a:t>
            </a:r>
            <a:r>
              <a:rPr lang="hr-HR" sz="2400" dirty="0">
                <a:solidFill>
                  <a:srgbClr val="808030"/>
                </a:solidFill>
                <a:latin typeface="Courier New" charset="0"/>
              </a:rPr>
              <a:t>{</a:t>
            </a:r>
            <a:r>
              <a:rPr lang="hr-HR" sz="2400" dirty="0">
                <a:solidFill>
                  <a:srgbClr val="008C00"/>
                </a:solidFill>
                <a:latin typeface="Courier New" charset="0"/>
              </a:rPr>
              <a:t>5</a:t>
            </a:r>
            <a:r>
              <a:rPr lang="hr-HR" sz="2400" dirty="0" smtClean="0">
                <a:solidFill>
                  <a:srgbClr val="808030"/>
                </a:solidFill>
                <a:latin typeface="Courier New" charset="0"/>
              </a:rPr>
              <a:t>}</a:t>
            </a:r>
            <a:endParaRPr lang="en-US" sz="2400" dirty="0">
              <a:latin typeface="Courier New" charset="0"/>
            </a:endParaRPr>
          </a:p>
          <a:p>
            <a:endParaRPr lang="en-US" sz="3200" dirty="0">
              <a:latin typeface="Times New Roman" charset="0"/>
            </a:endParaRPr>
          </a:p>
          <a:p>
            <a:pPr marL="0" indent="0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6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Comparaison des solutions</a:t>
            </a:r>
            <a:endParaRPr lang="fr-CH" dirty="0" smtClean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Par </a:t>
            </a:r>
            <a:r>
              <a:rPr lang="en-US" dirty="0" err="1" smtClean="0"/>
              <a:t>psql</a:t>
            </a:r>
            <a:r>
              <a:rPr lang="en-US" dirty="0" smtClean="0"/>
              <a:t>: script SQL avec </a:t>
            </a:r>
            <a:r>
              <a:rPr lang="en-US" dirty="0" err="1" smtClean="0"/>
              <a:t>commentaires</a:t>
            </a:r>
            <a:r>
              <a:rPr lang="en-US" dirty="0" smtClean="0"/>
              <a:t> </a:t>
            </a:r>
            <a:r>
              <a:rPr lang="en-US" dirty="0" err="1" smtClean="0"/>
              <a:t>spéciaux</a:t>
            </a:r>
            <a:r>
              <a:rPr lang="en-US" dirty="0" smtClean="0"/>
              <a:t>: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CREATE</a:t>
            </a:r>
            <a:r>
              <a:rPr lang="en-US" sz="1400" dirty="0">
                <a:latin typeface="Courier New" charset="0"/>
              </a:rPr>
              <a:t> UNLOGGED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TABLE</a:t>
            </a:r>
            <a:r>
              <a:rPr lang="en-US" sz="1400" dirty="0">
                <a:latin typeface="Courier New" charset="0"/>
              </a:rPr>
              <a:t> inter_pp_1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as</a:t>
            </a:r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p</a:t>
            </a:r>
            <a:r>
              <a:rPr lang="en-US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b="1" dirty="0" err="1">
                <a:solidFill>
                  <a:srgbClr val="800000"/>
                </a:solidFill>
                <a:latin typeface="Courier New" charset="0"/>
              </a:rPr>
              <a:t>id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idparc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dirty="0" err="1">
                <a:latin typeface="Courier New" charset="0"/>
              </a:rPr>
              <a:t>gid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idcarreau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p</a:t>
            </a:r>
            <a:r>
              <a:rPr lang="en-US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dirty="0" err="1">
                <a:latin typeface="Courier New" charset="0"/>
              </a:rPr>
              <a:t>annee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400" dirty="0">
                <a:latin typeface="Courier New" charset="0"/>
              </a:rPr>
              <a:t> </a:t>
            </a:r>
            <a:endParaRPr lang="en-US" sz="1400" dirty="0" smtClean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 </a:t>
            </a:r>
            <a:r>
              <a:rPr lang="en-US" sz="1400" dirty="0" err="1" smtClean="0">
                <a:latin typeface="Courier New" charset="0"/>
              </a:rPr>
              <a:t>st_intersection</a:t>
            </a:r>
            <a:r>
              <a:rPr lang="en-US" sz="1400" dirty="0" smtClean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400" dirty="0" err="1" smtClean="0">
                <a:latin typeface="Courier New" charset="0"/>
              </a:rPr>
              <a:t>p</a:t>
            </a:r>
            <a:r>
              <a:rPr lang="en-US" sz="1400" dirty="0" err="1" smtClean="0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dirty="0" err="1" smtClean="0">
                <a:latin typeface="Courier New" charset="0"/>
              </a:rPr>
              <a:t>geom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dirty="0" err="1">
                <a:latin typeface="Courier New" charset="0"/>
              </a:rPr>
              <a:t>geom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)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 smtClean="0">
                <a:latin typeface="Courier New" charset="0"/>
              </a:rPr>
              <a:t>geom</a:t>
            </a:r>
            <a:r>
              <a:rPr lang="ro-RO" sz="1400" dirty="0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ro-RO" sz="1400" dirty="0" smtClean="0">
                <a:latin typeface="Courier New" charset="0"/>
              </a:rPr>
              <a:t> </a:t>
            </a:r>
            <a:r>
              <a:rPr lang="ro-RO" sz="1400" dirty="0" err="1" smtClean="0">
                <a:latin typeface="Courier New" charset="0"/>
              </a:rPr>
              <a:t>clock_timestamp</a:t>
            </a:r>
            <a:r>
              <a:rPr lang="ro-RO" sz="1400" dirty="0" smtClean="0">
                <a:solidFill>
                  <a:srgbClr val="808030"/>
                </a:solidFill>
                <a:latin typeface="Courier New" charset="0"/>
              </a:rPr>
              <a:t>()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 as</a:t>
            </a:r>
            <a:r>
              <a:rPr lang="ro-RO" sz="1400" dirty="0" smtClean="0">
                <a:latin typeface="Courier New" charset="0"/>
              </a:rPr>
              <a:t> </a:t>
            </a:r>
            <a:r>
              <a:rPr lang="ro-RO" sz="1400" dirty="0" err="1">
                <a:latin typeface="Courier New" charset="0"/>
              </a:rPr>
              <a:t>c</a:t>
            </a:r>
            <a:r>
              <a:rPr lang="ro-RO" sz="1400" dirty="0" err="1" smtClean="0">
                <a:latin typeface="Courier New" charset="0"/>
              </a:rPr>
              <a:t>reation_time</a:t>
            </a:r>
            <a:endParaRPr lang="ro-RO" sz="1400" dirty="0">
              <a:latin typeface="Courier New" charset="0"/>
            </a:endParaRPr>
          </a:p>
          <a:p>
            <a:r>
              <a:rPr lang="ro-RO" sz="1400" dirty="0">
                <a:latin typeface="Courier New" charset="0"/>
              </a:rPr>
              <a:t>  </a:t>
            </a:r>
            <a:r>
              <a:rPr lang="ro-RO" sz="1400" b="1" dirty="0" err="1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ro-RO" sz="1400" dirty="0">
                <a:latin typeface="Courier New" charset="0"/>
              </a:rPr>
              <a:t> </a:t>
            </a:r>
            <a:r>
              <a:rPr lang="ro-RO" sz="1400" dirty="0" err="1" smtClean="0">
                <a:latin typeface="Courier New" charset="0"/>
              </a:rPr>
              <a:t>parcelle</a:t>
            </a:r>
            <a:r>
              <a:rPr lang="ro-RO" sz="1400" dirty="0" smtClean="0">
                <a:latin typeface="Courier New" charset="0"/>
              </a:rPr>
              <a:t> </a:t>
            </a:r>
            <a:r>
              <a:rPr lang="ro-RO" sz="1400" dirty="0">
                <a:latin typeface="Courier New" charset="0"/>
              </a:rPr>
              <a:t>p </a:t>
            </a:r>
            <a:r>
              <a:rPr lang="ro-RO" sz="1400" b="1" dirty="0" err="1">
                <a:solidFill>
                  <a:srgbClr val="800000"/>
                </a:solidFill>
                <a:latin typeface="Courier New" charset="0"/>
              </a:rPr>
              <a:t>join</a:t>
            </a:r>
            <a:r>
              <a:rPr lang="ro-RO" sz="1400" dirty="0">
                <a:latin typeface="Courier New" charset="0"/>
              </a:rPr>
              <a:t> </a:t>
            </a:r>
            <a:r>
              <a:rPr lang="ro-RO" sz="1400" dirty="0" err="1" smtClean="0">
                <a:latin typeface="Courier New" charset="0"/>
              </a:rPr>
              <a:t>carreau</a:t>
            </a:r>
            <a:r>
              <a:rPr lang="ro-RO" sz="1400" dirty="0" smtClean="0">
                <a:latin typeface="Courier New" charset="0"/>
              </a:rPr>
              <a:t> </a:t>
            </a:r>
            <a:r>
              <a:rPr lang="ro-RO" sz="1400" b="1" dirty="0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ro-RO" sz="1400" dirty="0">
                <a:latin typeface="Courier New" charset="0"/>
              </a:rPr>
              <a:t> </a:t>
            </a:r>
            <a:r>
              <a:rPr lang="ro-RO" sz="1400" b="1" dirty="0">
                <a:solidFill>
                  <a:srgbClr val="800000"/>
                </a:solidFill>
                <a:latin typeface="Courier New" charset="0"/>
              </a:rPr>
              <a:t>on</a:t>
            </a:r>
            <a:r>
              <a:rPr lang="ro-RO" sz="1400" dirty="0">
                <a:latin typeface="Courier New" charset="0"/>
              </a:rPr>
              <a:t> </a:t>
            </a:r>
            <a:r>
              <a:rPr lang="ro-RO" sz="1400" dirty="0" err="1">
                <a:latin typeface="Courier New" charset="0"/>
              </a:rPr>
              <a:t>st_intersects</a:t>
            </a:r>
            <a:r>
              <a:rPr lang="ro-RO" sz="14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ro-RO" sz="1400" dirty="0" err="1">
                <a:latin typeface="Courier New" charset="0"/>
              </a:rPr>
              <a:t>p</a:t>
            </a:r>
            <a:r>
              <a:rPr lang="ro-RO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ro-RO" sz="1400" dirty="0" err="1">
                <a:latin typeface="Courier New" charset="0"/>
              </a:rPr>
              <a:t>geom</a:t>
            </a:r>
            <a:r>
              <a:rPr lang="ro-RO" sz="1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ro-RO" sz="1400" dirty="0">
                <a:latin typeface="Courier New" charset="0"/>
              </a:rPr>
              <a:t> </a:t>
            </a:r>
            <a:r>
              <a:rPr lang="ro-RO" sz="1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ro-RO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ro-RO" sz="1400" dirty="0" err="1">
                <a:latin typeface="Courier New" charset="0"/>
              </a:rPr>
              <a:t>geom</a:t>
            </a:r>
            <a:r>
              <a:rPr lang="ro-RO" sz="1400" dirty="0">
                <a:solidFill>
                  <a:srgbClr val="808030"/>
                </a:solidFill>
                <a:latin typeface="Courier New" charset="0"/>
              </a:rPr>
              <a:t>)</a:t>
            </a:r>
            <a:endParaRPr lang="ro-RO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where</a:t>
            </a:r>
            <a:r>
              <a:rPr lang="en-US" sz="1400" dirty="0">
                <a:latin typeface="Courier New" charset="0"/>
              </a:rPr>
              <a:t> p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id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%</a:t>
            </a:r>
            <a:r>
              <a:rPr lang="en-US" sz="1400" dirty="0">
                <a:solidFill>
                  <a:srgbClr val="008C00"/>
                </a:solidFill>
                <a:latin typeface="Courier New" charset="0"/>
              </a:rPr>
              <a:t>8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=</a:t>
            </a:r>
            <a:r>
              <a:rPr lang="en-US" sz="1400" dirty="0">
                <a:solidFill>
                  <a:srgbClr val="008C00"/>
                </a:solidFill>
                <a:latin typeface="Courier New" charset="0"/>
              </a:rPr>
              <a:t>0</a:t>
            </a:r>
            <a:r>
              <a:rPr lang="en-US" sz="1800" b="1" dirty="0">
                <a:solidFill>
                  <a:srgbClr val="808030"/>
                </a:solidFill>
                <a:latin typeface="Courier New" charset="0"/>
              </a:rPr>
              <a:t>;</a:t>
            </a:r>
            <a:r>
              <a:rPr lang="en-US" sz="1800" b="1" dirty="0">
                <a:latin typeface="Courier New" charset="0"/>
              </a:rPr>
              <a:t> </a:t>
            </a:r>
            <a:r>
              <a:rPr lang="en-US" sz="1800" b="1" dirty="0" smtClean="0">
                <a:solidFill>
                  <a:srgbClr val="696969"/>
                </a:solidFill>
                <a:latin typeface="Courier New" charset="0"/>
              </a:rPr>
              <a:t>--&amp;</a:t>
            </a:r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CREATE</a:t>
            </a:r>
            <a:r>
              <a:rPr lang="en-US" sz="1400" dirty="0">
                <a:latin typeface="Courier New" charset="0"/>
              </a:rPr>
              <a:t> UNLOGGED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TABLE</a:t>
            </a:r>
            <a:r>
              <a:rPr lang="en-US" sz="1400" dirty="0">
                <a:latin typeface="Courier New" charset="0"/>
              </a:rPr>
              <a:t> inter_pp_2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as</a:t>
            </a:r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p</a:t>
            </a:r>
            <a:r>
              <a:rPr lang="en-US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b="1" dirty="0" err="1">
                <a:solidFill>
                  <a:srgbClr val="800000"/>
                </a:solidFill>
                <a:latin typeface="Courier New" charset="0"/>
              </a:rPr>
              <a:t>id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idparc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dirty="0" err="1">
                <a:latin typeface="Courier New" charset="0"/>
              </a:rPr>
              <a:t>gid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idcarreau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p</a:t>
            </a:r>
            <a:r>
              <a:rPr lang="en-US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dirty="0" err="1">
                <a:latin typeface="Courier New" charset="0"/>
              </a:rPr>
              <a:t>annee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400" dirty="0">
                <a:latin typeface="Courier New" charset="0"/>
              </a:rPr>
              <a:t> </a:t>
            </a:r>
            <a:endParaRPr lang="en-US" sz="1400" dirty="0" smtClean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dirty="0" err="1" smtClean="0">
                <a:latin typeface="Courier New" charset="0"/>
              </a:rPr>
              <a:t>st_intersection</a:t>
            </a:r>
            <a:r>
              <a:rPr lang="en-US" sz="1400" dirty="0" smtClean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400" dirty="0" err="1" smtClean="0">
                <a:latin typeface="Courier New" charset="0"/>
              </a:rPr>
              <a:t>p</a:t>
            </a:r>
            <a:r>
              <a:rPr lang="en-US" sz="1400" dirty="0" err="1" smtClean="0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dirty="0" err="1" smtClean="0">
                <a:latin typeface="Courier New" charset="0"/>
              </a:rPr>
              <a:t>geom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dirty="0" err="1">
                <a:latin typeface="Courier New" charset="0"/>
              </a:rPr>
              <a:t>geom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)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 smtClean="0">
                <a:latin typeface="Courier New" charset="0"/>
              </a:rPr>
              <a:t>geom</a:t>
            </a:r>
            <a:r>
              <a:rPr lang="ro-RO" sz="1400" dirty="0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ro-RO" sz="1400" dirty="0" err="1" smtClean="0">
                <a:latin typeface="Courier New" charset="0"/>
              </a:rPr>
              <a:t>clock_timestamp</a:t>
            </a:r>
            <a:r>
              <a:rPr lang="ro-RO" sz="1400" dirty="0" smtClean="0">
                <a:solidFill>
                  <a:srgbClr val="808030"/>
                </a:solidFill>
                <a:latin typeface="Courier New" charset="0"/>
              </a:rPr>
              <a:t>()</a:t>
            </a:r>
            <a:r>
              <a:rPr lang="ro-RO" sz="1400" dirty="0" smtClean="0">
                <a:latin typeface="Courier New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ro-RO" sz="1400" dirty="0" smtClean="0">
                <a:latin typeface="Courier New" charset="0"/>
              </a:rPr>
              <a:t> </a:t>
            </a:r>
            <a:r>
              <a:rPr lang="ro-RO" sz="1400" dirty="0" err="1">
                <a:latin typeface="Courier New" charset="0"/>
              </a:rPr>
              <a:t>creation_time</a:t>
            </a:r>
            <a:endParaRPr lang="ro-RO" sz="1400" dirty="0">
              <a:latin typeface="Courier New" charset="0"/>
            </a:endParaRPr>
          </a:p>
          <a:p>
            <a:r>
              <a:rPr lang="ro-RO" sz="1400" dirty="0">
                <a:latin typeface="Courier New" charset="0"/>
              </a:rPr>
              <a:t>  </a:t>
            </a:r>
            <a:r>
              <a:rPr lang="ro-RO" sz="1400" b="1" dirty="0" err="1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ro-RO" sz="1400" dirty="0">
                <a:latin typeface="Courier New" charset="0"/>
              </a:rPr>
              <a:t> </a:t>
            </a:r>
            <a:r>
              <a:rPr lang="ro-RO" sz="1400" dirty="0" err="1">
                <a:latin typeface="Courier New" charset="0"/>
              </a:rPr>
              <a:t>parcelle_sample</a:t>
            </a:r>
            <a:r>
              <a:rPr lang="ro-RO" sz="1400" dirty="0">
                <a:latin typeface="Courier New" charset="0"/>
              </a:rPr>
              <a:t> p </a:t>
            </a:r>
            <a:r>
              <a:rPr lang="ro-RO" sz="1400" b="1" dirty="0" err="1">
                <a:solidFill>
                  <a:srgbClr val="800000"/>
                </a:solidFill>
                <a:latin typeface="Courier New" charset="0"/>
              </a:rPr>
              <a:t>join</a:t>
            </a:r>
            <a:r>
              <a:rPr lang="ro-RO" sz="1400" dirty="0">
                <a:latin typeface="Courier New" charset="0"/>
              </a:rPr>
              <a:t> </a:t>
            </a:r>
            <a:r>
              <a:rPr lang="ro-RO" sz="1400" dirty="0" err="1">
                <a:latin typeface="Courier New" charset="0"/>
              </a:rPr>
              <a:t>carreau_sample</a:t>
            </a:r>
            <a:r>
              <a:rPr lang="ro-RO" sz="1400" dirty="0">
                <a:latin typeface="Courier New" charset="0"/>
              </a:rPr>
              <a:t> </a:t>
            </a:r>
            <a:r>
              <a:rPr lang="ro-RO" sz="1400" b="1" dirty="0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ro-RO" sz="1400" dirty="0">
                <a:latin typeface="Courier New" charset="0"/>
              </a:rPr>
              <a:t> </a:t>
            </a:r>
            <a:r>
              <a:rPr lang="ro-RO" sz="1400" b="1" dirty="0">
                <a:solidFill>
                  <a:srgbClr val="800000"/>
                </a:solidFill>
                <a:latin typeface="Courier New" charset="0"/>
              </a:rPr>
              <a:t>on</a:t>
            </a:r>
            <a:r>
              <a:rPr lang="ro-RO" sz="1400" dirty="0">
                <a:latin typeface="Courier New" charset="0"/>
              </a:rPr>
              <a:t> </a:t>
            </a:r>
            <a:r>
              <a:rPr lang="ro-RO" sz="1400" dirty="0" err="1">
                <a:latin typeface="Courier New" charset="0"/>
              </a:rPr>
              <a:t>st_intersects</a:t>
            </a:r>
            <a:r>
              <a:rPr lang="ro-RO" sz="14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ro-RO" sz="1400" dirty="0" err="1">
                <a:latin typeface="Courier New" charset="0"/>
              </a:rPr>
              <a:t>p</a:t>
            </a:r>
            <a:r>
              <a:rPr lang="ro-RO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ro-RO" sz="1400" dirty="0" err="1">
                <a:latin typeface="Courier New" charset="0"/>
              </a:rPr>
              <a:t>geom</a:t>
            </a:r>
            <a:r>
              <a:rPr lang="ro-RO" sz="1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ro-RO" sz="1400" dirty="0">
                <a:latin typeface="Courier New" charset="0"/>
              </a:rPr>
              <a:t> </a:t>
            </a:r>
            <a:r>
              <a:rPr lang="ro-RO" sz="1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ro-RO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ro-RO" sz="1400" dirty="0" err="1">
                <a:latin typeface="Courier New" charset="0"/>
              </a:rPr>
              <a:t>geom</a:t>
            </a:r>
            <a:r>
              <a:rPr lang="ro-RO" sz="1400" dirty="0">
                <a:solidFill>
                  <a:srgbClr val="808030"/>
                </a:solidFill>
                <a:latin typeface="Courier New" charset="0"/>
              </a:rPr>
              <a:t>)</a:t>
            </a:r>
            <a:endParaRPr lang="ro-RO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where</a:t>
            </a:r>
            <a:r>
              <a:rPr lang="en-US" sz="1400" dirty="0">
                <a:latin typeface="Courier New" charset="0"/>
              </a:rPr>
              <a:t> p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id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%</a:t>
            </a:r>
            <a:r>
              <a:rPr lang="en-US" sz="1400" dirty="0">
                <a:solidFill>
                  <a:srgbClr val="008C00"/>
                </a:solidFill>
                <a:latin typeface="Courier New" charset="0"/>
              </a:rPr>
              <a:t>8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=</a:t>
            </a:r>
            <a:r>
              <a:rPr lang="en-US" sz="1400" dirty="0">
                <a:solidFill>
                  <a:srgbClr val="008C00"/>
                </a:solidFill>
                <a:latin typeface="Courier New" charset="0"/>
              </a:rPr>
              <a:t>1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;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800" b="1" dirty="0" smtClean="0">
                <a:solidFill>
                  <a:srgbClr val="696969"/>
                </a:solidFill>
                <a:latin typeface="Courier New" charset="0"/>
              </a:rPr>
              <a:t>--&amp;</a:t>
            </a:r>
          </a:p>
          <a:p>
            <a:r>
              <a:rPr lang="is-IS" sz="2000" dirty="0" smtClean="0">
                <a:latin typeface="Times New Roman" charset="0"/>
              </a:rPr>
              <a:t>…</a:t>
            </a:r>
          </a:p>
          <a:p>
            <a:r>
              <a:rPr lang="is-IS" sz="1800" b="1" dirty="0" smtClean="0">
                <a:latin typeface="Courier New" charset="0"/>
              </a:rPr>
              <a:t>--</a:t>
            </a:r>
            <a:r>
              <a:rPr lang="is-IS" sz="1800" b="1" dirty="0">
                <a:latin typeface="Courier New" charset="0"/>
              </a:rPr>
              <a:t>partie synchronisée</a:t>
            </a:r>
          </a:p>
          <a:p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CREATE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TABLE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inter_pp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as</a:t>
            </a:r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solidFill>
                  <a:srgbClr val="808030"/>
                </a:solidFill>
                <a:latin typeface="Courier New" charset="0"/>
              </a:rPr>
              <a:t>*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en-US" sz="1400" dirty="0">
                <a:latin typeface="Courier New" charset="0"/>
              </a:rPr>
              <a:t> inter_pp_1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UNION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ALL</a:t>
            </a:r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solidFill>
                  <a:srgbClr val="808030"/>
                </a:solidFill>
                <a:latin typeface="Courier New" charset="0"/>
              </a:rPr>
              <a:t>*</a:t>
            </a:r>
            <a:r>
              <a:rPr lang="en-US" sz="1400" b="1" dirty="0" smtClean="0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en-US" sz="1400" dirty="0" smtClean="0">
                <a:latin typeface="Courier New" charset="0"/>
              </a:rPr>
              <a:t> inter_pp_2</a:t>
            </a:r>
          </a:p>
          <a:p>
            <a:r>
              <a:rPr lang="en-US" sz="1400" b="1" dirty="0" smtClean="0">
                <a:solidFill>
                  <a:srgbClr val="800000"/>
                </a:solidFill>
                <a:latin typeface="Courier New" charset="0"/>
              </a:rPr>
              <a:t>...</a:t>
            </a:r>
            <a:endParaRPr lang="en-US" sz="1400" dirty="0">
              <a:latin typeface="Courier New" charset="0"/>
            </a:endParaRPr>
          </a:p>
          <a:p>
            <a:endParaRPr lang="en-US" sz="4400" dirty="0">
              <a:latin typeface="Times New Roman" charset="0"/>
            </a:endParaRPr>
          </a:p>
          <a:p>
            <a:endParaRPr lang="en-US" sz="3200" dirty="0">
              <a:latin typeface="Times New Roman" charset="0"/>
            </a:endParaRPr>
          </a:p>
          <a:p>
            <a:endParaRPr lang="en-US" sz="2400" dirty="0">
              <a:latin typeface="Courier New" charset="0"/>
            </a:endParaRPr>
          </a:p>
          <a:p>
            <a:endParaRPr lang="en-US" sz="3200" dirty="0">
              <a:latin typeface="Times New Roman" charset="0"/>
            </a:endParaRPr>
          </a:p>
          <a:p>
            <a:pPr marL="0" indent="0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4456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Comparaison des solutions</a:t>
            </a:r>
            <a:endParaRPr lang="fr-CH" dirty="0" smtClean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PG </a:t>
            </a:r>
            <a:r>
              <a:rPr lang="en-US" dirty="0" err="1" smtClean="0"/>
              <a:t>parelle</a:t>
            </a:r>
            <a:r>
              <a:rPr lang="en-US" dirty="0" smtClean="0"/>
              <a:t> query: </a:t>
            </a:r>
            <a:r>
              <a:rPr lang="en-US" dirty="0" err="1" smtClean="0"/>
              <a:t>fonction</a:t>
            </a:r>
            <a:r>
              <a:rPr lang="en-US" dirty="0" smtClean="0"/>
              <a:t> avec </a:t>
            </a:r>
            <a:r>
              <a:rPr lang="en-US" dirty="0" err="1" smtClean="0"/>
              <a:t>requête</a:t>
            </a:r>
            <a:r>
              <a:rPr lang="en-US" dirty="0" smtClean="0"/>
              <a:t> </a:t>
            </a:r>
            <a:r>
              <a:rPr lang="en-US" dirty="0" err="1" smtClean="0"/>
              <a:t>classique</a:t>
            </a:r>
            <a:r>
              <a:rPr lang="en-US" dirty="0" smtClean="0"/>
              <a:t>: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fr-FR" sz="1800" b="1" dirty="0" smtClean="0">
              <a:solidFill>
                <a:srgbClr val="800000"/>
              </a:solidFill>
              <a:latin typeface="Courier New" charset="0"/>
            </a:endParaRPr>
          </a:p>
          <a:p>
            <a:r>
              <a:rPr lang="fr-FR" sz="1800" b="1" dirty="0" smtClean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fr-FR" sz="1800" dirty="0" smtClean="0">
                <a:latin typeface="Courier New" charset="0"/>
              </a:rPr>
              <a:t> </a:t>
            </a:r>
            <a:r>
              <a:rPr lang="fr-FR" sz="1800" dirty="0">
                <a:solidFill>
                  <a:srgbClr val="808030"/>
                </a:solidFill>
                <a:latin typeface="Courier New" charset="0"/>
              </a:rPr>
              <a:t>*</a:t>
            </a:r>
            <a:r>
              <a:rPr lang="fr-FR" sz="1800" dirty="0">
                <a:latin typeface="Courier New" charset="0"/>
              </a:rPr>
              <a:t> </a:t>
            </a:r>
            <a:r>
              <a:rPr lang="fr-FR" sz="1800" b="1" dirty="0" err="1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fr-FR" sz="1800" dirty="0">
                <a:latin typeface="Courier New" charset="0"/>
              </a:rPr>
              <a:t> </a:t>
            </a:r>
            <a:r>
              <a:rPr lang="fr-FR" sz="1800" dirty="0" err="1">
                <a:latin typeface="Courier New" charset="0"/>
              </a:rPr>
              <a:t>create_table_parallel</a:t>
            </a:r>
            <a:r>
              <a:rPr lang="fr-FR" sz="1800" dirty="0">
                <a:solidFill>
                  <a:srgbClr val="808030"/>
                </a:solidFill>
                <a:latin typeface="Courier New" charset="0"/>
              </a:rPr>
              <a:t>(</a:t>
            </a:r>
            <a:endParaRPr lang="fr-FR" sz="1800" dirty="0">
              <a:latin typeface="Courier New" charset="0"/>
            </a:endParaRPr>
          </a:p>
          <a:p>
            <a:r>
              <a:rPr lang="fr-FR" sz="1800" dirty="0">
                <a:latin typeface="Courier New" charset="0"/>
              </a:rPr>
              <a:t>    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'inter_pgpar1'</a:t>
            </a:r>
            <a:r>
              <a:rPr lang="fr-FR" sz="1800" dirty="0">
                <a:solidFill>
                  <a:srgbClr val="808030"/>
                </a:solidFill>
                <a:latin typeface="Courier New" charset="0"/>
              </a:rPr>
              <a:t>, -- new table </a:t>
            </a:r>
            <a:r>
              <a:rPr lang="fr-FR" sz="1800" dirty="0" err="1">
                <a:solidFill>
                  <a:srgbClr val="808030"/>
                </a:solidFill>
                <a:latin typeface="Courier New" charset="0"/>
              </a:rPr>
              <a:t>name</a:t>
            </a:r>
            <a:endParaRPr lang="fr-FR" sz="1800" dirty="0">
              <a:latin typeface="Courier New" charset="0"/>
            </a:endParaRPr>
          </a:p>
          <a:p>
            <a:r>
              <a:rPr lang="fr-FR" sz="1800" dirty="0">
                <a:latin typeface="Courier New" charset="0"/>
              </a:rPr>
              <a:t>    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'select 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p.id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, 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c.gid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,</a:t>
            </a:r>
            <a:endParaRPr lang="fr-FR" sz="1800" dirty="0">
              <a:latin typeface="Courier New" charset="0"/>
            </a:endParaRPr>
          </a:p>
          <a:p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        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clock_timestamp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() AS 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creation_time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,</a:t>
            </a:r>
            <a:endParaRPr lang="fr-FR" sz="1800" dirty="0">
              <a:latin typeface="Courier New" charset="0"/>
            </a:endParaRPr>
          </a:p>
          <a:p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        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st_intersection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(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p.geom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, 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c.geom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) as 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geom</a:t>
            </a:r>
            <a:endParaRPr lang="fr-FR" sz="1800" dirty="0">
              <a:latin typeface="Courier New" charset="0"/>
            </a:endParaRPr>
          </a:p>
          <a:p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      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from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 parcelle p</a:t>
            </a:r>
            <a:endParaRPr lang="fr-FR" sz="1800" dirty="0">
              <a:latin typeface="Courier New" charset="0"/>
            </a:endParaRPr>
          </a:p>
          <a:p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      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join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 carreau c on 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st_intersects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(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p.geom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, 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c.geom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)'</a:t>
            </a:r>
            <a:r>
              <a:rPr lang="fr-FR" sz="1800" dirty="0">
                <a:solidFill>
                  <a:srgbClr val="808030"/>
                </a:solidFill>
                <a:latin typeface="Courier New" charset="0"/>
              </a:rPr>
              <a:t>,</a:t>
            </a:r>
            <a:endParaRPr lang="fr-FR" sz="1800" dirty="0">
              <a:latin typeface="Courier New" charset="0"/>
            </a:endParaRPr>
          </a:p>
          <a:p>
            <a:r>
              <a:rPr lang="fr-FR" sz="1800" dirty="0">
                <a:latin typeface="Courier New" charset="0"/>
              </a:rPr>
              <a:t>    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'/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usr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/local/pgsql-9.6/bin/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psql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 -A -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t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 -p 5439 -d 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nicolas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 -c'</a:t>
            </a:r>
            <a:r>
              <a:rPr lang="fr-FR" sz="1800" dirty="0">
                <a:solidFill>
                  <a:srgbClr val="808030"/>
                </a:solidFill>
                <a:latin typeface="Courier New" charset="0"/>
              </a:rPr>
              <a:t>,</a:t>
            </a:r>
            <a:endParaRPr lang="fr-FR" sz="1800" dirty="0">
              <a:latin typeface="Courier New" charset="0"/>
            </a:endParaRPr>
          </a:p>
          <a:p>
            <a:r>
              <a:rPr lang="fr-FR" sz="1800" dirty="0">
                <a:latin typeface="Courier New" charset="0"/>
              </a:rPr>
              <a:t>    </a:t>
            </a:r>
            <a:r>
              <a:rPr lang="fr-FR" sz="1800" dirty="0">
                <a:solidFill>
                  <a:srgbClr val="008C00"/>
                </a:solidFill>
                <a:latin typeface="Courier New" charset="0"/>
              </a:rPr>
              <a:t>8</a:t>
            </a:r>
            <a:r>
              <a:rPr lang="fr-FR" sz="1800" dirty="0">
                <a:solidFill>
                  <a:srgbClr val="808030"/>
                </a:solidFill>
                <a:latin typeface="Courier New" charset="0"/>
              </a:rPr>
              <a:t>, -- </a:t>
            </a:r>
            <a:r>
              <a:rPr lang="fr-FR" sz="1800" dirty="0" err="1">
                <a:solidFill>
                  <a:srgbClr val="808030"/>
                </a:solidFill>
                <a:latin typeface="Courier New" charset="0"/>
              </a:rPr>
              <a:t>number</a:t>
            </a:r>
            <a:r>
              <a:rPr lang="fr-FR" sz="1800" dirty="0">
                <a:solidFill>
                  <a:srgbClr val="808030"/>
                </a:solidFill>
                <a:latin typeface="Courier New" charset="0"/>
              </a:rPr>
              <a:t> of </a:t>
            </a:r>
            <a:r>
              <a:rPr lang="fr-FR" sz="1800" dirty="0" err="1">
                <a:solidFill>
                  <a:srgbClr val="808030"/>
                </a:solidFill>
                <a:latin typeface="Courier New" charset="0"/>
              </a:rPr>
              <a:t>workers</a:t>
            </a:r>
            <a:endParaRPr lang="fr-FR" sz="1800" dirty="0">
              <a:latin typeface="Courier New" charset="0"/>
            </a:endParaRPr>
          </a:p>
          <a:p>
            <a:r>
              <a:rPr lang="fr-FR" sz="1800" dirty="0">
                <a:latin typeface="Courier New" charset="0"/>
              </a:rPr>
              <a:t>    </a:t>
            </a:r>
            <a:r>
              <a:rPr lang="fr-FR" sz="1800" b="1" dirty="0" err="1">
                <a:solidFill>
                  <a:srgbClr val="800000"/>
                </a:solidFill>
                <a:latin typeface="Courier New" charset="0"/>
              </a:rPr>
              <a:t>true</a:t>
            </a:r>
            <a:r>
              <a:rPr lang="fr-FR" sz="1800" b="1" dirty="0">
                <a:solidFill>
                  <a:srgbClr val="800000"/>
                </a:solidFill>
                <a:latin typeface="Courier New" charset="0"/>
              </a:rPr>
              <a:t> </a:t>
            </a:r>
            <a:r>
              <a:rPr lang="fr-FR" sz="1800" dirty="0">
                <a:solidFill>
                  <a:srgbClr val="808030"/>
                </a:solidFill>
                <a:latin typeface="Courier New" charset="0"/>
              </a:rPr>
              <a:t>– to drop table first.</a:t>
            </a:r>
            <a:endParaRPr lang="fr-FR" sz="1800" b="1" dirty="0">
              <a:solidFill>
                <a:srgbClr val="800000"/>
              </a:solidFill>
              <a:latin typeface="Courier New" charset="0"/>
            </a:endParaRPr>
          </a:p>
          <a:p>
            <a:r>
              <a:rPr lang="fr-FR" sz="1800" dirty="0" smtClean="0">
                <a:solidFill>
                  <a:srgbClr val="808030"/>
                </a:solidFill>
                <a:latin typeface="Courier New" charset="0"/>
              </a:rPr>
              <a:t>);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966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Comparaison des solutions</a:t>
            </a:r>
            <a:endParaRPr lang="fr-CH" dirty="0" smtClean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Chart: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6581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Comparaison des solutions</a:t>
            </a:r>
            <a:endParaRPr lang="fr-CH" dirty="0" smtClean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Fast Map Intersection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>
                <a:sym typeface="Wingdings"/>
              </a:rPr>
              <a:t> </a:t>
            </a:r>
            <a:r>
              <a:rPr lang="en-US" dirty="0" err="1">
                <a:sym typeface="Wingdings"/>
              </a:rPr>
              <a:t>L</a:t>
            </a:r>
            <a:r>
              <a:rPr lang="en-US" dirty="0" err="1" smtClean="0"/>
              <a:t>imité</a:t>
            </a:r>
            <a:r>
              <a:rPr lang="en-US" dirty="0" smtClean="0"/>
              <a:t> au </a:t>
            </a:r>
            <a:r>
              <a:rPr lang="en-US" dirty="0" err="1" smtClean="0"/>
              <a:t>croisement</a:t>
            </a:r>
            <a:r>
              <a:rPr lang="en-US" dirty="0" smtClean="0"/>
              <a:t> de 2 couches </a:t>
            </a:r>
            <a:r>
              <a:rPr lang="en-US" dirty="0" err="1" smtClean="0"/>
              <a:t>spatiales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>
                <a:sym typeface="Wingdings"/>
              </a:rPr>
              <a:t> </a:t>
            </a:r>
            <a:r>
              <a:rPr lang="en-US" dirty="0">
                <a:sym typeface="Wingdings"/>
              </a:rPr>
              <a:t>S</a:t>
            </a:r>
            <a:r>
              <a:rPr lang="en-US" dirty="0" smtClean="0"/>
              <a:t>cript shell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éditer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>
                <a:sym typeface="Wingdings"/>
              </a:rPr>
              <a:t> </a:t>
            </a:r>
            <a:r>
              <a:rPr lang="en-US" dirty="0" err="1">
                <a:sym typeface="Wingdings"/>
              </a:rPr>
              <a:t>D</a:t>
            </a:r>
            <a:r>
              <a:rPr lang="en-US" dirty="0" err="1" smtClean="0">
                <a:sym typeface="Wingdings"/>
              </a:rPr>
              <a:t>écoupage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automatique</a:t>
            </a:r>
            <a:r>
              <a:rPr lang="en-US" dirty="0" smtClean="0">
                <a:sym typeface="Wingdings"/>
              </a:rPr>
              <a:t> des tables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Par </a:t>
            </a:r>
            <a:r>
              <a:rPr lang="en-US" dirty="0" err="1" smtClean="0"/>
              <a:t>Psql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sym typeface="Wingdings"/>
              </a:rPr>
              <a:t> </a:t>
            </a:r>
            <a:r>
              <a:rPr lang="en-US" dirty="0" err="1"/>
              <a:t>Découpage</a:t>
            </a:r>
            <a:r>
              <a:rPr lang="en-US" dirty="0"/>
              <a:t> </a:t>
            </a:r>
            <a:r>
              <a:rPr lang="en-US" dirty="0" err="1"/>
              <a:t>manuel</a:t>
            </a:r>
            <a:r>
              <a:rPr lang="en-US" dirty="0"/>
              <a:t> </a:t>
            </a:r>
            <a:r>
              <a:rPr lang="en-US" dirty="0" smtClean="0"/>
              <a:t>des tables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 </a:t>
            </a:r>
            <a:r>
              <a:rPr lang="en-US" dirty="0" err="1" smtClean="0"/>
              <a:t>Parallélisation</a:t>
            </a:r>
            <a:r>
              <a:rPr lang="en-US" dirty="0" smtClean="0"/>
              <a:t> de tout type de </a:t>
            </a:r>
            <a:r>
              <a:rPr lang="en-US" dirty="0" err="1" smtClean="0"/>
              <a:t>requêtes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  </a:t>
            </a:r>
            <a:r>
              <a:rPr lang="en-US" dirty="0" err="1" smtClean="0"/>
              <a:t>Utilisation</a:t>
            </a:r>
            <a:r>
              <a:rPr lang="en-US" dirty="0" smtClean="0"/>
              <a:t> </a:t>
            </a:r>
            <a:r>
              <a:rPr lang="en-US" dirty="0" err="1" smtClean="0"/>
              <a:t>directe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script SQL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PostgreSQL // query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 </a:t>
            </a:r>
            <a:r>
              <a:rPr lang="en-US" dirty="0" err="1" smtClean="0"/>
              <a:t>Ecriture</a:t>
            </a:r>
            <a:r>
              <a:rPr lang="en-US" dirty="0" smtClean="0"/>
              <a:t> </a:t>
            </a:r>
            <a:r>
              <a:rPr lang="en-US" dirty="0"/>
              <a:t>// </a:t>
            </a:r>
            <a:r>
              <a:rPr lang="en-US" dirty="0" err="1"/>
              <a:t>directe</a:t>
            </a:r>
            <a:r>
              <a:rPr lang="en-US" dirty="0"/>
              <a:t> impossible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 </a:t>
            </a:r>
            <a:r>
              <a:rPr lang="en-US" dirty="0" err="1" smtClean="0"/>
              <a:t>Parallélisation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smtClean="0"/>
              <a:t>plans </a:t>
            </a:r>
            <a:r>
              <a:rPr lang="en-US" dirty="0" err="1" smtClean="0"/>
              <a:t>seqscan</a:t>
            </a:r>
            <a:r>
              <a:rPr lang="en-US" dirty="0" smtClean="0"/>
              <a:t>, join, aggregate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>
                <a:sym typeface="Wingdings"/>
              </a:rPr>
              <a:t> </a:t>
            </a:r>
            <a:r>
              <a:rPr lang="en-US" dirty="0" smtClean="0"/>
              <a:t>Pas de </a:t>
            </a:r>
            <a:r>
              <a:rPr lang="en-US" dirty="0" err="1" smtClean="0"/>
              <a:t>découpage</a:t>
            </a:r>
            <a:r>
              <a:rPr lang="en-US" dirty="0" smtClean="0"/>
              <a:t> de la </a:t>
            </a:r>
            <a:r>
              <a:rPr lang="en-US" dirty="0" err="1" smtClean="0"/>
              <a:t>requête</a:t>
            </a:r>
            <a:endParaRPr lang="en-US" dirty="0" smtClean="0"/>
          </a:p>
          <a:p>
            <a:pPr lvl="1">
              <a:buFont typeface="Arial" charset="0"/>
              <a:buChar char="•"/>
            </a:pPr>
            <a:endParaRPr lang="en-US" sz="1600" b="1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763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Comparaison des solutions</a:t>
            </a:r>
            <a:endParaRPr lang="fr-CH" dirty="0" smtClean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0" indent="0" algn="ctr"/>
            <a:r>
              <a:rPr lang="en-US" dirty="0" smtClean="0"/>
              <a:t>Solution </a:t>
            </a:r>
            <a:r>
              <a:rPr lang="en-US" dirty="0" err="1"/>
              <a:t>é</a:t>
            </a:r>
            <a:r>
              <a:rPr lang="en-US" dirty="0" err="1" smtClean="0"/>
              <a:t>fficace</a:t>
            </a:r>
            <a:r>
              <a:rPr lang="en-US" dirty="0" smtClean="0"/>
              <a:t> pour les </a:t>
            </a:r>
            <a:r>
              <a:rPr lang="en-US" dirty="0" err="1" smtClean="0"/>
              <a:t>traitements</a:t>
            </a:r>
            <a:r>
              <a:rPr lang="en-US" dirty="0" smtClean="0"/>
              <a:t> </a:t>
            </a:r>
            <a:r>
              <a:rPr lang="en-US" dirty="0" err="1" smtClean="0"/>
              <a:t>volumineux</a:t>
            </a:r>
            <a:endParaRPr lang="en-US" dirty="0" smtClean="0"/>
          </a:p>
          <a:p>
            <a:pPr marL="0" indent="0" algn="ctr"/>
            <a:endParaRPr lang="en-US" dirty="0"/>
          </a:p>
          <a:p>
            <a:pPr marL="0" indent="0" algn="ctr"/>
            <a:endParaRPr lang="en-US" dirty="0" smtClean="0"/>
          </a:p>
          <a:p>
            <a:pPr marL="0" indent="0" algn="ctr"/>
            <a:endParaRPr lang="en-US" dirty="0"/>
          </a:p>
          <a:p>
            <a:pPr marL="0" indent="0" algn="ctr"/>
            <a:r>
              <a:rPr lang="en-US" dirty="0" smtClean="0"/>
              <a:t>=&gt;</a:t>
            </a:r>
          </a:p>
          <a:p>
            <a:pPr marL="0" indent="0" algn="ctr"/>
            <a:endParaRPr lang="en-US" dirty="0"/>
          </a:p>
          <a:p>
            <a:pPr marL="0" indent="0" algn="ctr"/>
            <a:endParaRPr lang="en-US" dirty="0"/>
          </a:p>
          <a:p>
            <a:pPr marL="0" indent="0" algn="ctr"/>
            <a:endParaRPr lang="en-US" dirty="0" smtClean="0"/>
          </a:p>
          <a:p>
            <a:pPr marL="0" indent="0" algn="ctr"/>
            <a:r>
              <a:rPr lang="en-US" b="1" dirty="0" smtClean="0"/>
              <a:t>PG //</a:t>
            </a:r>
            <a:r>
              <a:rPr lang="en-US" dirty="0" smtClean="0"/>
              <a:t> pour les </a:t>
            </a:r>
            <a:r>
              <a:rPr lang="en-US" dirty="0" err="1" smtClean="0"/>
              <a:t>requêtes</a:t>
            </a:r>
            <a:r>
              <a:rPr lang="en-US" dirty="0" smtClean="0"/>
              <a:t> </a:t>
            </a:r>
            <a:r>
              <a:rPr lang="en-US" dirty="0" err="1" smtClean="0"/>
              <a:t>parallelisables</a:t>
            </a:r>
            <a:endParaRPr lang="en-US" dirty="0" smtClean="0"/>
          </a:p>
          <a:p>
            <a:pPr marL="0" indent="0" algn="ctr"/>
            <a:r>
              <a:rPr lang="en-US" dirty="0"/>
              <a:t>+</a:t>
            </a:r>
            <a:endParaRPr lang="en-US" dirty="0" smtClean="0"/>
          </a:p>
          <a:p>
            <a:pPr marL="0" indent="0" algn="ctr"/>
            <a:r>
              <a:rPr lang="en-US" dirty="0" smtClean="0"/>
              <a:t>script </a:t>
            </a:r>
            <a:r>
              <a:rPr lang="en-US" b="1" dirty="0" err="1" smtClean="0"/>
              <a:t>par_pgsql</a:t>
            </a:r>
            <a:r>
              <a:rPr lang="en-US" dirty="0" smtClean="0"/>
              <a:t> pour </a:t>
            </a:r>
            <a:r>
              <a:rPr lang="en-US" dirty="0" err="1" smtClean="0"/>
              <a:t>paralléliser</a:t>
            </a:r>
            <a:r>
              <a:rPr lang="en-US" dirty="0" smtClean="0"/>
              <a:t> les parties non </a:t>
            </a:r>
            <a:r>
              <a:rPr lang="en-US" dirty="0" err="1" smtClean="0"/>
              <a:t>parellisables</a:t>
            </a:r>
            <a:r>
              <a:rPr lang="en-US" dirty="0" smtClean="0"/>
              <a:t> par PG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978" y="2158059"/>
            <a:ext cx="3888432" cy="3023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97" y="2158059"/>
            <a:ext cx="3900829" cy="300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552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: </a:t>
            </a:r>
            <a:r>
              <a:rPr lang="fr-CH" dirty="0" err="1" smtClean="0"/>
              <a:t>process</a:t>
            </a:r>
            <a:r>
              <a:rPr lang="fr-CH" dirty="0" smtClean="0"/>
              <a:t> complet</a:t>
            </a:r>
            <a:endParaRPr lang="fr-CH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88014" y="1547589"/>
            <a:ext cx="10188575" cy="57610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24695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ts val="60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449263" rtl="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449263" rtl="0" eaLnBrk="0" fontAlgn="base" hangingPunct="0">
              <a:lnSpc>
                <a:spcPct val="93000"/>
              </a:lnSpc>
              <a:spcBef>
                <a:spcPts val="45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449263" rtl="0" eaLnBrk="0" fontAlgn="base" hangingPunct="0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449263" rtl="0" eaLnBrk="0" fontAlgn="base" hangingPunct="0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eaLnBrk="1" fontAlgn="base" hangingPunct="1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eaLnBrk="1" fontAlgn="base" hangingPunct="1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eaLnBrk="1" fontAlgn="base" hangingPunct="1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eaLnBrk="1" fontAlgn="base" hangingPunct="1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kern="0" dirty="0" err="1" smtClean="0"/>
              <a:t>Nettoyage</a:t>
            </a:r>
            <a:r>
              <a:rPr lang="en-US" kern="0" dirty="0" smtClean="0"/>
              <a:t> </a:t>
            </a:r>
            <a:r>
              <a:rPr lang="en-US" kern="0" dirty="0" err="1" smtClean="0"/>
              <a:t>d’une</a:t>
            </a:r>
            <a:r>
              <a:rPr lang="en-US" kern="0" dirty="0" smtClean="0"/>
              <a:t> </a:t>
            </a:r>
            <a:r>
              <a:rPr lang="en-US" kern="0" dirty="0" err="1" smtClean="0"/>
              <a:t>couche</a:t>
            </a:r>
            <a:r>
              <a:rPr lang="en-US" kern="0" smtClean="0"/>
              <a:t> de PG</a:t>
            </a:r>
          </a:p>
          <a:p>
            <a:pPr>
              <a:buFont typeface="Arial" charset="0"/>
              <a:buChar char="•"/>
            </a:pPr>
            <a:endParaRPr lang="en-US" kern="0" dirty="0" smtClean="0"/>
          </a:p>
          <a:p>
            <a:pPr lvl="1" indent="0">
              <a:buFont typeface="Arial" charset="0"/>
              <a:buChar char="•"/>
            </a:pPr>
            <a:endParaRPr lang="en-US" sz="1600" b="1" kern="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endParaRPr lang="fr-CH" dirty="0" smtClean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idx="1"/>
          </p:nvPr>
        </p:nvSpPr>
        <p:spPr>
          <a:xfrm>
            <a:off x="3905746" y="3492029"/>
            <a:ext cx="2880320" cy="791864"/>
          </a:xfrm>
        </p:spPr>
        <p:txBody>
          <a:bodyPr/>
          <a:lstStyle/>
          <a:p>
            <a:pPr marL="0" indent="0" eaLnBrk="1" hangingPunct="1">
              <a:buSzPct val="78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</a:tabLst>
              <a:defRPr/>
            </a:pPr>
            <a:r>
              <a:rPr lang="fr-CH" sz="4000" dirty="0" smtClean="0"/>
              <a:t>Questions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</a:tabLst>
              <a:defRPr/>
            </a:pPr>
            <a:endParaRPr lang="fr-CH" sz="4000" dirty="0" smtClean="0"/>
          </a:p>
        </p:txBody>
      </p:sp>
    </p:spTree>
    <p:extLst>
      <p:ext uri="{BB962C8B-B14F-4D97-AF65-F5344CB8AC3E}">
        <p14:creationId xmlns:p14="http://schemas.microsoft.com/office/powerpoint/2010/main" val="14765061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TODO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Animes </a:t>
            </a:r>
            <a:r>
              <a:rPr lang="fr-CH" dirty="0" smtClean="0"/>
              <a:t>pour les chargements: </a:t>
            </a:r>
            <a:r>
              <a:rPr lang="fr-CH" dirty="0" err="1" smtClean="0"/>
              <a:t>seq</a:t>
            </a:r>
            <a:r>
              <a:rPr lang="fr-CH" dirty="0" smtClean="0"/>
              <a:t> vs //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fr-CH" dirty="0" smtClean="0"/>
          </a:p>
        </p:txBody>
      </p:sp>
    </p:spTree>
    <p:extLst>
      <p:ext uri="{BB962C8B-B14F-4D97-AF65-F5344CB8AC3E}">
        <p14:creationId xmlns:p14="http://schemas.microsoft.com/office/powerpoint/2010/main" val="2288151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Introduction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PG: mono processeur: 1 requête traitée par un seul CPU. Plusieurs sessions peuvent utiliser plusieurs CPU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Machines actuelles </a:t>
            </a:r>
            <a:r>
              <a:rPr lang="fr-CH" dirty="0" err="1" smtClean="0"/>
              <a:t>multi-processeur</a:t>
            </a:r>
            <a:r>
              <a:rPr lang="fr-CH" dirty="0" smtClean="0"/>
              <a:t>, multi-</a:t>
            </a:r>
            <a:r>
              <a:rPr lang="fr-CH" dirty="0" err="1" smtClean="0"/>
              <a:t>core</a:t>
            </a:r>
            <a:endParaRPr lang="fr-CH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Optimiser l’usage des CPU pour les traitements volumineux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err="1" smtClean="0"/>
              <a:t>Map</a:t>
            </a:r>
            <a:r>
              <a:rPr lang="fr-CH" dirty="0" smtClean="0"/>
              <a:t>/</a:t>
            </a:r>
            <a:r>
              <a:rPr lang="fr-CH" dirty="0" err="1" smtClean="0"/>
              <a:t>reduce</a:t>
            </a:r>
            <a:r>
              <a:rPr lang="fr-CH" dirty="0" smtClean="0"/>
              <a:t>: 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Découper la requête en parties traitées par des connexions différentes 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Unir le résultat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Usage</a:t>
            </a:r>
            <a:r>
              <a:rPr lang="fr-CH" dirty="0"/>
              <a:t>: </a:t>
            </a:r>
            <a:r>
              <a:rPr lang="fr-CH" dirty="0" smtClean="0"/>
              <a:t>intersection, </a:t>
            </a:r>
            <a:r>
              <a:rPr lang="fr-CH" dirty="0"/>
              <a:t>agrégations </a:t>
            </a:r>
            <a:r>
              <a:rPr lang="fr-CH" sz="2400" dirty="0" smtClean="0"/>
              <a:t>(spatiales/attributaires)</a:t>
            </a:r>
            <a:r>
              <a:rPr lang="fr-CH" dirty="0" smtClean="0"/>
              <a:t> de couches volumineuses</a:t>
            </a:r>
            <a:endParaRPr lang="fr-CH" dirty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PG //: autres traitements spatiaux volumineux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Données de test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4"/>
            <a:ext cx="10188575" cy="2376040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Parcelles cadastrales sur plusieurs années: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97M de MULTIPOLYGON, 1250M de coordonnées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Carroyage statistique INSEE sur la population: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2.28M de POLYGON, 11.4M de coordonnées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fr-CH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2" y="3491805"/>
            <a:ext cx="4456183" cy="36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890" y="3491805"/>
            <a:ext cx="439881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184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Données de test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32836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Extraits spatiaux de différents volumes: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Sample0: </a:t>
            </a:r>
            <a:r>
              <a:rPr lang="tr-TR" dirty="0" smtClean="0"/>
              <a:t>22 125 334 </a:t>
            </a:r>
            <a:r>
              <a:rPr lang="tr-TR" dirty="0" err="1" smtClean="0"/>
              <a:t>pg</a:t>
            </a:r>
            <a:r>
              <a:rPr lang="tr-TR" dirty="0" smtClean="0"/>
              <a:t> / </a:t>
            </a:r>
            <a:r>
              <a:rPr lang="is-IS" dirty="0" smtClean="0"/>
              <a:t>545 280 pg</a:t>
            </a:r>
            <a:endParaRPr lang="fr-CH" dirty="0" smtClean="0"/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Sample1: </a:t>
            </a:r>
            <a:r>
              <a:rPr lang="is-IS" dirty="0" smtClean="0"/>
              <a:t>2 892 689 pg / </a:t>
            </a:r>
            <a:r>
              <a:rPr lang="fi-FI" dirty="0" smtClean="0"/>
              <a:t>87 376 </a:t>
            </a:r>
            <a:r>
              <a:rPr lang="fi-FI" dirty="0" err="1" smtClean="0"/>
              <a:t>pg</a:t>
            </a:r>
            <a:endParaRPr lang="fr-CH" dirty="0"/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Sample2: </a:t>
            </a:r>
            <a:r>
              <a:rPr lang="is-IS" dirty="0" smtClean="0"/>
              <a:t>376 131 pg / 14 354 pg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42324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err="1" smtClean="0"/>
              <a:t>Fast</a:t>
            </a:r>
            <a:r>
              <a:rPr lang="fr-CH" dirty="0" smtClean="0"/>
              <a:t> </a:t>
            </a:r>
            <a:r>
              <a:rPr lang="fr-CH" dirty="0" err="1" smtClean="0"/>
              <a:t>Map</a:t>
            </a:r>
            <a:r>
              <a:rPr lang="fr-CH" dirty="0" smtClean="0"/>
              <a:t> Intersection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Projet </a:t>
            </a:r>
            <a:r>
              <a:rPr lang="fr-CH" dirty="0" err="1"/>
              <a:t>GIT:https</a:t>
            </a:r>
            <a:r>
              <a:rPr lang="fr-CH" dirty="0"/>
              <a:t>://</a:t>
            </a:r>
            <a:r>
              <a:rPr lang="fr-CH" dirty="0" err="1"/>
              <a:t>github.com</a:t>
            </a:r>
            <a:r>
              <a:rPr lang="fr-CH" dirty="0"/>
              <a:t>/</a:t>
            </a:r>
            <a:r>
              <a:rPr lang="fr-CH" dirty="0" err="1"/>
              <a:t>gbb</a:t>
            </a:r>
            <a:r>
              <a:rPr lang="fr-CH" dirty="0"/>
              <a:t>/</a:t>
            </a:r>
            <a:r>
              <a:rPr lang="fr-CH" dirty="0" err="1"/>
              <a:t>fast_map_intersection</a:t>
            </a:r>
            <a:endParaRPr lang="fr-CH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Auteurs: </a:t>
            </a:r>
            <a:r>
              <a:rPr lang="fr-CH" dirty="0" err="1" smtClean="0"/>
              <a:t>Graem</a:t>
            </a:r>
            <a:r>
              <a:rPr lang="fr-CH" dirty="0" smtClean="0"/>
              <a:t> Bell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But: 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découper une intersection entre couches en plusieurs requêtes lancées en //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Union des résultats intermédiaires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fr-CH" dirty="0" smtClean="0"/>
          </a:p>
        </p:txBody>
      </p:sp>
    </p:spTree>
    <p:extLst>
      <p:ext uri="{BB962C8B-B14F-4D97-AF65-F5344CB8AC3E}">
        <p14:creationId xmlns:p14="http://schemas.microsoft.com/office/powerpoint/2010/main" val="8048750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Par </a:t>
            </a:r>
            <a:r>
              <a:rPr lang="fr-CH" dirty="0" err="1" smtClean="0"/>
              <a:t>Psql</a:t>
            </a:r>
            <a:endParaRPr lang="fr-CH" dirty="0" smtClean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Projet GIT</a:t>
            </a:r>
            <a:r>
              <a:rPr lang="fr-CH" dirty="0"/>
              <a:t>: https://</a:t>
            </a:r>
            <a:r>
              <a:rPr lang="fr-CH" dirty="0" err="1"/>
              <a:t>github.com</a:t>
            </a:r>
            <a:r>
              <a:rPr lang="fr-CH" dirty="0"/>
              <a:t>/</a:t>
            </a:r>
            <a:r>
              <a:rPr lang="fr-CH" dirty="0" err="1"/>
              <a:t>gbb</a:t>
            </a:r>
            <a:r>
              <a:rPr lang="fr-CH" dirty="0"/>
              <a:t>/</a:t>
            </a:r>
            <a:r>
              <a:rPr lang="fr-CH" dirty="0" err="1"/>
              <a:t>par_psql</a:t>
            </a:r>
            <a:endParaRPr lang="fr-CH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Auteurs: Graeme Bell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But: ajouter un mot-clé permettant de lancer des requêtes en // depuis un script SQL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Lance les requêtes commentées avec  « </a:t>
            </a:r>
            <a:r>
              <a:rPr lang="fr-CH" dirty="0" smtClean="0">
                <a:latin typeface="Courier" charset="0"/>
                <a:ea typeface="Courier" charset="0"/>
                <a:cs typeface="Courier" charset="0"/>
              </a:rPr>
              <a:t>--&amp; » </a:t>
            </a:r>
            <a:r>
              <a:rPr lang="fr-CH" dirty="0" smtClean="0"/>
              <a:t>en //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Synchronise quand </a:t>
            </a:r>
            <a:r>
              <a:rPr lang="fr-CH" dirty="0"/>
              <a:t>« </a:t>
            </a:r>
            <a:r>
              <a:rPr lang="fr-CH" dirty="0">
                <a:latin typeface="Courier" charset="0"/>
                <a:ea typeface="Courier" charset="0"/>
                <a:cs typeface="Courier" charset="0"/>
              </a:rPr>
              <a:t>--&amp; </a:t>
            </a:r>
            <a:r>
              <a:rPr lang="fr-CH" dirty="0" smtClean="0">
                <a:latin typeface="Courier" charset="0"/>
                <a:ea typeface="Courier" charset="0"/>
                <a:cs typeface="Courier" charset="0"/>
              </a:rPr>
              <a:t>»</a:t>
            </a:r>
            <a:r>
              <a:rPr lang="fr-CH" dirty="0" smtClean="0"/>
              <a:t> n ’est plus présent </a:t>
            </a:r>
          </a:p>
        </p:txBody>
      </p:sp>
    </p:spTree>
    <p:extLst>
      <p:ext uri="{BB962C8B-B14F-4D97-AF65-F5344CB8AC3E}">
        <p14:creationId xmlns:p14="http://schemas.microsoft.com/office/powerpoint/2010/main" val="10071939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Par </a:t>
            </a:r>
            <a:r>
              <a:rPr lang="fr-CH" dirty="0" err="1" smtClean="0"/>
              <a:t>Psql</a:t>
            </a:r>
            <a:r>
              <a:rPr lang="fr-CH" dirty="0" smtClean="0"/>
              <a:t>, FMI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Présentation FOSS4g Côme 2015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>
                <a:hlinkClick r:id="rId3"/>
              </a:rPr>
              <a:t>http://</a:t>
            </a:r>
            <a:r>
              <a:rPr lang="fr-CH" dirty="0" smtClean="0">
                <a:hlinkClick r:id="rId3"/>
              </a:rPr>
              <a:t>graemebell.net/foss4gcomo.pdf</a:t>
            </a:r>
            <a:endParaRPr lang="fr-CH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fr-CH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74" y="2627709"/>
            <a:ext cx="6447358" cy="480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87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query</a:t>
            </a:r>
            <a:endParaRPr lang="fr-CH" dirty="0" smtClean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PostgreSQL 9.6: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Query</a:t>
            </a:r>
            <a:r>
              <a:rPr lang="fr-CH" dirty="0" smtClean="0"/>
              <a:t> !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seqscan</a:t>
            </a:r>
            <a:r>
              <a:rPr lang="fr-CH" dirty="0" smtClean="0"/>
              <a:t>, </a:t>
            </a:r>
            <a:r>
              <a:rPr lang="fr-CH" dirty="0" err="1" smtClean="0"/>
              <a:t>join</a:t>
            </a:r>
            <a:r>
              <a:rPr lang="fr-CH" dirty="0" smtClean="0"/>
              <a:t>, </a:t>
            </a:r>
            <a:r>
              <a:rPr lang="fr-CH" dirty="0" err="1" smtClean="0"/>
              <a:t>aggregate</a:t>
            </a:r>
            <a:endParaRPr lang="fr-CH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Nouveaux paramètres: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err="1"/>
              <a:t>m</a:t>
            </a:r>
            <a:r>
              <a:rPr lang="fr-CH" dirty="0" err="1" smtClean="0"/>
              <a:t>ax_worker_processes</a:t>
            </a:r>
            <a:endParaRPr lang="fr-CH" dirty="0" smtClean="0"/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err="1" smtClean="0"/>
              <a:t>max_parallel_workers_per_gather</a:t>
            </a:r>
            <a:endParaRPr lang="fr-CH" dirty="0" smtClean="0"/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err="1" smtClean="0"/>
              <a:t>parallel_workers</a:t>
            </a:r>
            <a:r>
              <a:rPr lang="fr-CH" dirty="0" smtClean="0"/>
              <a:t> (table </a:t>
            </a:r>
            <a:r>
              <a:rPr lang="fr-CH" dirty="0" err="1" smtClean="0"/>
              <a:t>creation</a:t>
            </a:r>
            <a:r>
              <a:rPr lang="fr-CH" dirty="0" smtClean="0"/>
              <a:t>)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Fonctions agrégées déclarées PARALLEL SAFE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fr-CH" dirty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err="1"/>
              <a:t>PostGIS</a:t>
            </a:r>
            <a:r>
              <a:rPr lang="fr-CH" dirty="0"/>
              <a:t> 2.3beta1: support des requêtes //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fr-CH" dirty="0" smtClean="0"/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fr-CH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437" y="5241717"/>
            <a:ext cx="1699145" cy="198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06" y="5232444"/>
            <a:ext cx="1757838" cy="20566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26" y="5235535"/>
            <a:ext cx="1809611" cy="21172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79" y="5238626"/>
            <a:ext cx="1909368" cy="22339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122" y="5241717"/>
            <a:ext cx="2011131" cy="235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368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DejaVu Sans"/>
        <a:ea typeface="ＭＳ Ｐゴシック"/>
        <a:cs typeface="DejaVu Sans"/>
      </a:majorFont>
      <a:minorFont>
        <a:latin typeface="DejaVu Sans"/>
        <a:ea typeface="ＭＳ Ｐゴシック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01_postgis_training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14770</TotalTime>
  <Words>1293</Words>
  <Application>Microsoft Macintosh PowerPoint</Application>
  <PresentationFormat>Custom</PresentationFormat>
  <Paragraphs>229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 Unicode MS</vt:lpstr>
      <vt:lpstr>Courier</vt:lpstr>
      <vt:lpstr>Courier New</vt:lpstr>
      <vt:lpstr>DejaVu Sans</vt:lpstr>
      <vt:lpstr>ＭＳ Ｐゴシック</vt:lpstr>
      <vt:lpstr>Times New Roman</vt:lpstr>
      <vt:lpstr>Verdana</vt:lpstr>
      <vt:lpstr>Wingdings</vt:lpstr>
      <vt:lpstr>Arial</vt:lpstr>
      <vt:lpstr>2_Office Theme</vt:lpstr>
      <vt:lpstr>1_Office Theme</vt:lpstr>
      <vt:lpstr>01_postgis_training</vt:lpstr>
      <vt:lpstr>Traitements spatiaux parallélisés pour les gros volumes de données</vt:lpstr>
      <vt:lpstr>Plan de la présentation</vt:lpstr>
      <vt:lpstr>Introduction</vt:lpstr>
      <vt:lpstr>Données de test</vt:lpstr>
      <vt:lpstr>Données de test</vt:lpstr>
      <vt:lpstr>Fast Map Intersection</vt:lpstr>
      <vt:lpstr>Par Psql</vt:lpstr>
      <vt:lpstr>Par Psql, FMI</vt:lpstr>
      <vt:lpstr>PG parallel query</vt:lpstr>
      <vt:lpstr>PG parallel query: Limitations</vt:lpstr>
      <vt:lpstr>PG parallel query: create table</vt:lpstr>
      <vt:lpstr>PG parallel query: create table</vt:lpstr>
      <vt:lpstr>PG parallel query: create table</vt:lpstr>
      <vt:lpstr>PG parallel query: exemples</vt:lpstr>
      <vt:lpstr>PG parallel query: exemples</vt:lpstr>
      <vt:lpstr>PG parallel query: exemples</vt:lpstr>
      <vt:lpstr>PG parallel query: exemples</vt:lpstr>
      <vt:lpstr>Comparaison des solutions</vt:lpstr>
      <vt:lpstr>Comparaison des solutions</vt:lpstr>
      <vt:lpstr>Comparaison des solutions</vt:lpstr>
      <vt:lpstr>Comparaison des solutions</vt:lpstr>
      <vt:lpstr>Comparaison des solutions</vt:lpstr>
      <vt:lpstr>Comparaison des solutions</vt:lpstr>
      <vt:lpstr>Comparaison des solutions</vt:lpstr>
      <vt:lpstr>Comparaison des solutions</vt:lpstr>
      <vt:lpstr>PG Parallel: process complet</vt:lpstr>
      <vt:lpstr>PG Parallel</vt:lpstr>
      <vt:lpstr>TODO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PostGIS – Chargement de données</dc:title>
  <cp:lastModifiedBy>Microsoft Office User</cp:lastModifiedBy>
  <cp:revision>260</cp:revision>
  <cp:lastPrinted>1601-01-01T00:00:00Z</cp:lastPrinted>
  <dcterms:created xsi:type="dcterms:W3CDTF">2007-10-05T06:44:58Z</dcterms:created>
  <dcterms:modified xsi:type="dcterms:W3CDTF">2016-09-18T13:04:49Z</dcterms:modified>
</cp:coreProperties>
</file>